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9.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10"/>
  </p:notesMasterIdLst>
  <p:sldIdLst>
    <p:sldId id="256" r:id="rId3"/>
    <p:sldId id="338" r:id="rId4"/>
    <p:sldId id="328" r:id="rId5"/>
    <p:sldId id="315" r:id="rId6"/>
    <p:sldId id="327" r:id="rId7"/>
    <p:sldId id="339" r:id="rId8"/>
    <p:sldId id="337" r:id="rId9"/>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B57"/>
    <a:srgbClr val="C29AC7"/>
    <a:srgbClr val="E72276"/>
    <a:srgbClr val="9A009A"/>
    <a:srgbClr val="800080"/>
    <a:srgbClr val="000000"/>
    <a:srgbClr val="3C3839"/>
    <a:srgbClr val="DE9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8C2E7-CCA2-42BA-A7D8-89A14A51CAA2}" v="4" dt="2024-03-22T09:10:50.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86" d="100"/>
          <a:sy n="86"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100" b="1" i="0" baseline="0" dirty="0">
                <a:latin typeface="Century Gothic" panose="020B0502020202020204" pitchFamily="34" charset="0"/>
              </a:rPr>
              <a:t>Mean GPG Trend</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Mean</c:v>
                </c:pt>
              </c:strCache>
            </c:strRef>
          </c:tx>
          <c:spPr>
            <a:ln w="28575" cap="rnd">
              <a:solidFill>
                <a:schemeClr val="accent5"/>
              </a:solidFill>
              <a:round/>
            </a:ln>
            <a:effectLst/>
          </c:spPr>
          <c:marker>
            <c:symbol val="none"/>
          </c:marker>
          <c:cat>
            <c:strRef>
              <c:f>Sheet1!$A$2:$A$6</c:f>
              <c:strCache>
                <c:ptCount val="5"/>
                <c:pt idx="0">
                  <c:v>2019(%)</c:v>
                </c:pt>
                <c:pt idx="1">
                  <c:v>2020(%)</c:v>
                </c:pt>
                <c:pt idx="2">
                  <c:v>2021(%)</c:v>
                </c:pt>
                <c:pt idx="3">
                  <c:v>2022(%)</c:v>
                </c:pt>
                <c:pt idx="4">
                  <c:v>2023(%)</c:v>
                </c:pt>
              </c:strCache>
            </c:strRef>
          </c:cat>
          <c:val>
            <c:numRef>
              <c:f>Sheet1!$B$2:$B$6</c:f>
              <c:numCache>
                <c:formatCode>General</c:formatCode>
                <c:ptCount val="5"/>
                <c:pt idx="0">
                  <c:v>35</c:v>
                </c:pt>
                <c:pt idx="1">
                  <c:v>25.9</c:v>
                </c:pt>
                <c:pt idx="2">
                  <c:v>22.7</c:v>
                </c:pt>
                <c:pt idx="3">
                  <c:v>10.9</c:v>
                </c:pt>
                <c:pt idx="4">
                  <c:v>8.0299999999999994</c:v>
                </c:pt>
              </c:numCache>
            </c:numRef>
          </c:val>
          <c:smooth val="0"/>
          <c:extLst>
            <c:ext xmlns:c16="http://schemas.microsoft.com/office/drawing/2014/chart" uri="{C3380CC4-5D6E-409C-BE32-E72D297353CC}">
              <c16:uniqueId val="{00000000-50F8-4203-93FC-FE0BB830716D}"/>
            </c:ext>
          </c:extLst>
        </c:ser>
        <c:dLbls>
          <c:showLegendKey val="0"/>
          <c:showVal val="0"/>
          <c:showCatName val="0"/>
          <c:showSerName val="0"/>
          <c:showPercent val="0"/>
          <c:showBubbleSize val="0"/>
        </c:dLbls>
        <c:smooth val="0"/>
        <c:axId val="1298477551"/>
        <c:axId val="1311479199"/>
      </c:lineChart>
      <c:catAx>
        <c:axId val="1298477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1479199"/>
        <c:crosses val="autoZero"/>
        <c:auto val="1"/>
        <c:lblAlgn val="ctr"/>
        <c:lblOffset val="100"/>
        <c:noMultiLvlLbl val="0"/>
      </c:catAx>
      <c:valAx>
        <c:axId val="1311479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8477551"/>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AE1B57"/>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100" b="1" i="0" baseline="0" dirty="0">
                <a:latin typeface="Century Gothic" panose="020B0502020202020204" pitchFamily="34" charset="0"/>
              </a:rPr>
              <a:t>Median GPG Trend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Median</c:v>
                </c:pt>
              </c:strCache>
            </c:strRef>
          </c:tx>
          <c:spPr>
            <a:ln w="28575" cap="rnd">
              <a:solidFill>
                <a:srgbClr val="C00000"/>
              </a:solidFill>
              <a:round/>
            </a:ln>
            <a:effectLst/>
          </c:spPr>
          <c:marker>
            <c:symbol val="none"/>
          </c:marker>
          <c:cat>
            <c:strRef>
              <c:f>Sheet1!$A$2:$A$6</c:f>
              <c:strCache>
                <c:ptCount val="5"/>
                <c:pt idx="0">
                  <c:v>2019(%)</c:v>
                </c:pt>
                <c:pt idx="1">
                  <c:v>2020(%)</c:v>
                </c:pt>
                <c:pt idx="2">
                  <c:v>2021(%)</c:v>
                </c:pt>
                <c:pt idx="3">
                  <c:v>2022(%)</c:v>
                </c:pt>
                <c:pt idx="4">
                  <c:v>2023(%)</c:v>
                </c:pt>
              </c:strCache>
            </c:strRef>
          </c:cat>
          <c:val>
            <c:numRef>
              <c:f>Sheet1!$B$2:$B$6</c:f>
              <c:numCache>
                <c:formatCode>General</c:formatCode>
                <c:ptCount val="5"/>
                <c:pt idx="0">
                  <c:v>5.7</c:v>
                </c:pt>
                <c:pt idx="1">
                  <c:v>11.4</c:v>
                </c:pt>
                <c:pt idx="2">
                  <c:v>-3.6</c:v>
                </c:pt>
                <c:pt idx="3">
                  <c:v>11.6</c:v>
                </c:pt>
                <c:pt idx="4">
                  <c:v>10.29</c:v>
                </c:pt>
              </c:numCache>
            </c:numRef>
          </c:val>
          <c:smooth val="0"/>
          <c:extLst>
            <c:ext xmlns:c16="http://schemas.microsoft.com/office/drawing/2014/chart" uri="{C3380CC4-5D6E-409C-BE32-E72D297353CC}">
              <c16:uniqueId val="{00000000-0051-4EB3-87EE-BF78AE03D7D3}"/>
            </c:ext>
          </c:extLst>
        </c:ser>
        <c:dLbls>
          <c:showLegendKey val="0"/>
          <c:showVal val="0"/>
          <c:showCatName val="0"/>
          <c:showSerName val="0"/>
          <c:showPercent val="0"/>
          <c:showBubbleSize val="0"/>
        </c:dLbls>
        <c:smooth val="0"/>
        <c:axId val="1695148528"/>
        <c:axId val="1690118816"/>
      </c:lineChart>
      <c:catAx>
        <c:axId val="169514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0118816"/>
        <c:crosses val="autoZero"/>
        <c:auto val="1"/>
        <c:lblAlgn val="ctr"/>
        <c:lblOffset val="100"/>
        <c:noMultiLvlLbl val="0"/>
      </c:catAx>
      <c:valAx>
        <c:axId val="169011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5148528"/>
        <c:crosses val="autoZero"/>
        <c:crossBetween val="between"/>
      </c:valAx>
      <c:spPr>
        <a:noFill/>
        <a:ln>
          <a:solidFill>
            <a:srgbClr val="AE1B57"/>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rgbClr val="AE1B57"/>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0.0638</cdr:y>
    </cdr:from>
    <cdr:to>
      <cdr:x>1</cdr:x>
      <cdr:y>0.60164</cdr:y>
    </cdr:to>
    <cdr:sp macro="" textlink="">
      <cdr:nvSpPr>
        <cdr:cNvPr id="2" name="TextBox 1">
          <a:extLst xmlns:a="http://schemas.openxmlformats.org/drawingml/2006/main">
            <a:ext uri="{FF2B5EF4-FFF2-40B4-BE49-F238E27FC236}">
              <a16:creationId xmlns:a16="http://schemas.microsoft.com/office/drawing/2014/main" id="{DFF9648A-4C77-6313-F57B-5763EB71C293}"/>
            </a:ext>
          </a:extLst>
        </cdr:cNvPr>
        <cdr:cNvSpPr txBox="1"/>
      </cdr:nvSpPr>
      <cdr:spPr>
        <a:xfrm xmlns:a="http://schemas.openxmlformats.org/drawingml/2006/main">
          <a:off x="112960" y="116226"/>
          <a:ext cx="7352522" cy="979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0.0638</cdr:y>
    </cdr:from>
    <cdr:to>
      <cdr:x>1</cdr:x>
      <cdr:y>0.60164</cdr:y>
    </cdr:to>
    <cdr:sp macro="" textlink="">
      <cdr:nvSpPr>
        <cdr:cNvPr id="2" name="TextBox 1">
          <a:extLst xmlns:a="http://schemas.openxmlformats.org/drawingml/2006/main">
            <a:ext uri="{FF2B5EF4-FFF2-40B4-BE49-F238E27FC236}">
              <a16:creationId xmlns:a16="http://schemas.microsoft.com/office/drawing/2014/main" id="{DFF9648A-4C77-6313-F57B-5763EB71C293}"/>
            </a:ext>
          </a:extLst>
        </cdr:cNvPr>
        <cdr:cNvSpPr txBox="1"/>
      </cdr:nvSpPr>
      <cdr:spPr>
        <a:xfrm xmlns:a="http://schemas.openxmlformats.org/drawingml/2006/main">
          <a:off x="112960" y="116226"/>
          <a:ext cx="7352522" cy="979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411" cy="4651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67025" y="0"/>
            <a:ext cx="3035411" cy="465165"/>
          </a:xfrm>
          <a:prstGeom prst="rect">
            <a:avLst/>
          </a:prstGeom>
        </p:spPr>
        <p:txBody>
          <a:bodyPr vert="horz" lIns="91440" tIns="45720" rIns="91440" bIns="45720" rtlCol="0"/>
          <a:lstStyle>
            <a:lvl1pPr algn="r">
              <a:defRPr sz="1200"/>
            </a:lvl1pPr>
          </a:lstStyle>
          <a:p>
            <a:fld id="{6B4DEBF2-D539-4786-848B-786DF6C3AAEE}" type="datetimeFigureOut">
              <a:rPr lang="en-GB" smtClean="0"/>
              <a:t>26/03/2024</a:t>
            </a:fld>
            <a:endParaRPr lang="en-GB" dirty="0"/>
          </a:p>
        </p:txBody>
      </p:sp>
      <p:sp>
        <p:nvSpPr>
          <p:cNvPr id="4" name="Slide Image Placeholder 3"/>
          <p:cNvSpPr>
            <a:spLocks noGrp="1" noRot="1" noChangeAspect="1"/>
          </p:cNvSpPr>
          <p:nvPr>
            <p:ph type="sldImg" idx="2"/>
          </p:nvPr>
        </p:nvSpPr>
        <p:spPr>
          <a:xfrm>
            <a:off x="714375" y="1162050"/>
            <a:ext cx="5575300" cy="31353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0729" y="4470589"/>
            <a:ext cx="5602594" cy="365802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4885"/>
            <a:ext cx="3035411" cy="46516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67025" y="8824885"/>
            <a:ext cx="3035411" cy="465165"/>
          </a:xfrm>
          <a:prstGeom prst="rect">
            <a:avLst/>
          </a:prstGeom>
        </p:spPr>
        <p:txBody>
          <a:bodyPr vert="horz" lIns="91440" tIns="45720" rIns="91440" bIns="45720" rtlCol="0" anchor="b"/>
          <a:lstStyle>
            <a:lvl1pPr algn="r">
              <a:defRPr sz="1200"/>
            </a:lvl1pPr>
          </a:lstStyle>
          <a:p>
            <a:fld id="{0CE5E684-BFCE-41BC-8B25-28F77870D9F7}" type="slidenum">
              <a:rPr lang="en-GB" smtClean="0"/>
              <a:t>‹#›</a:t>
            </a:fld>
            <a:endParaRPr lang="en-GB" dirty="0"/>
          </a:p>
        </p:txBody>
      </p:sp>
    </p:spTree>
    <p:extLst>
      <p:ext uri="{BB962C8B-B14F-4D97-AF65-F5344CB8AC3E}">
        <p14:creationId xmlns:p14="http://schemas.microsoft.com/office/powerpoint/2010/main" val="132171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B41C-3773-4745-8D33-324DE9268D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17A770-EB7F-4A52-87CB-27BE98CC4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4B6CF4-80FE-45AF-B6C6-FBB583B253C1}"/>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5" name="Footer Placeholder 4">
            <a:extLst>
              <a:ext uri="{FF2B5EF4-FFF2-40B4-BE49-F238E27FC236}">
                <a16:creationId xmlns:a16="http://schemas.microsoft.com/office/drawing/2014/main" id="{75D10BF2-B628-429E-9C00-70ED778939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2FA605-103F-4275-8477-F8D732E8757C}"/>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207921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E7C2-F967-4CB7-ADA3-403769B846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6F8D8F-E387-46F0-BEC3-470BF083E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108F2-F5B9-4D35-8F4B-374773D3223A}"/>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5" name="Footer Placeholder 4">
            <a:extLst>
              <a:ext uri="{FF2B5EF4-FFF2-40B4-BE49-F238E27FC236}">
                <a16:creationId xmlns:a16="http://schemas.microsoft.com/office/drawing/2014/main" id="{E2712081-F775-4453-A2B2-69EA1662C67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54040B-9FCE-4FC1-A4F1-16EC835EF56E}"/>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185411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DD049B-1712-4BD1-8080-6490160129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046B27-F46C-484B-AA5C-011222DCC5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39080-4428-4753-8DB8-EDA3C6CC5C37}"/>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5" name="Footer Placeholder 4">
            <a:extLst>
              <a:ext uri="{FF2B5EF4-FFF2-40B4-BE49-F238E27FC236}">
                <a16:creationId xmlns:a16="http://schemas.microsoft.com/office/drawing/2014/main" id="{C1F03B41-E75C-4998-8665-BE649A7C4D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9CCB2B-603D-4563-9AFA-FAF28D6C5C4A}"/>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36376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261ED6-ADB1-1E46-AF5C-954CFBDBEE69}"/>
              </a:ext>
            </a:extLst>
          </p:cNvPr>
          <p:cNvPicPr>
            <a:picLocks noChangeAspect="1"/>
          </p:cNvPicPr>
          <p:nvPr userDrawn="1"/>
        </p:nvPicPr>
        <p:blipFill>
          <a:blip r:embed="rId2"/>
          <a:srcRect/>
          <a:stretch/>
        </p:blipFill>
        <p:spPr>
          <a:xfrm>
            <a:off x="6350" y="0"/>
            <a:ext cx="12179300" cy="6865159"/>
          </a:xfrm>
          <a:prstGeom prst="rect">
            <a:avLst/>
          </a:prstGeom>
        </p:spPr>
      </p:pic>
    </p:spTree>
    <p:extLst>
      <p:ext uri="{BB962C8B-B14F-4D97-AF65-F5344CB8AC3E}">
        <p14:creationId xmlns:p14="http://schemas.microsoft.com/office/powerpoint/2010/main" val="1221690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F6E17A-65E7-E740-A9C1-10201256116B}"/>
              </a:ext>
            </a:extLst>
          </p:cNvPr>
          <p:cNvPicPr>
            <a:picLocks noChangeAspect="1"/>
          </p:cNvPicPr>
          <p:nvPr userDrawn="1"/>
        </p:nvPicPr>
        <p:blipFill>
          <a:blip r:embed="rId2"/>
          <a:srcRect/>
          <a:stretch/>
        </p:blipFill>
        <p:spPr>
          <a:xfrm>
            <a:off x="0" y="0"/>
            <a:ext cx="12259628" cy="6910437"/>
          </a:xfrm>
          <a:prstGeom prst="rect">
            <a:avLst/>
          </a:prstGeom>
        </p:spPr>
      </p:pic>
    </p:spTree>
    <p:extLst>
      <p:ext uri="{BB962C8B-B14F-4D97-AF65-F5344CB8AC3E}">
        <p14:creationId xmlns:p14="http://schemas.microsoft.com/office/powerpoint/2010/main" val="2901095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CBC4-A3DC-FC48-8909-E7B7B4B87D94}"/>
              </a:ext>
            </a:extLst>
          </p:cNvPr>
          <p:cNvPicPr>
            <a:picLocks noChangeAspect="1"/>
          </p:cNvPicPr>
          <p:nvPr userDrawn="1"/>
        </p:nvPicPr>
        <p:blipFill>
          <a:blip r:embed="rId2"/>
          <a:srcRect/>
          <a:stretch/>
        </p:blipFill>
        <p:spPr>
          <a:xfrm>
            <a:off x="-468" y="0"/>
            <a:ext cx="12192467" cy="6872580"/>
          </a:xfrm>
          <a:prstGeom prst="rect">
            <a:avLst/>
          </a:prstGeom>
        </p:spPr>
      </p:pic>
    </p:spTree>
    <p:extLst>
      <p:ext uri="{BB962C8B-B14F-4D97-AF65-F5344CB8AC3E}">
        <p14:creationId xmlns:p14="http://schemas.microsoft.com/office/powerpoint/2010/main" val="157352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CBC4-A3DC-FC48-8909-E7B7B4B87D94}"/>
              </a:ext>
            </a:extLst>
          </p:cNvPr>
          <p:cNvPicPr>
            <a:picLocks noChangeAspect="1"/>
          </p:cNvPicPr>
          <p:nvPr userDrawn="1"/>
        </p:nvPicPr>
        <p:blipFill>
          <a:blip r:embed="rId2"/>
          <a:srcRect/>
          <a:stretch/>
        </p:blipFill>
        <p:spPr>
          <a:xfrm>
            <a:off x="-13648" y="-6824"/>
            <a:ext cx="12205647" cy="6880010"/>
          </a:xfrm>
          <a:prstGeom prst="rect">
            <a:avLst/>
          </a:prstGeom>
        </p:spPr>
      </p:pic>
    </p:spTree>
    <p:extLst>
      <p:ext uri="{BB962C8B-B14F-4D97-AF65-F5344CB8AC3E}">
        <p14:creationId xmlns:p14="http://schemas.microsoft.com/office/powerpoint/2010/main" val="2708020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CBC4-A3DC-FC48-8909-E7B7B4B87D94}"/>
              </a:ext>
            </a:extLst>
          </p:cNvPr>
          <p:cNvPicPr>
            <a:picLocks noChangeAspect="1"/>
          </p:cNvPicPr>
          <p:nvPr userDrawn="1"/>
        </p:nvPicPr>
        <p:blipFill>
          <a:blip r:embed="rId2"/>
          <a:srcRect/>
          <a:stretch/>
        </p:blipFill>
        <p:spPr>
          <a:xfrm>
            <a:off x="0" y="0"/>
            <a:ext cx="12192000" cy="6872317"/>
          </a:xfrm>
          <a:prstGeom prst="rect">
            <a:avLst/>
          </a:prstGeom>
        </p:spPr>
      </p:pic>
    </p:spTree>
    <p:extLst>
      <p:ext uri="{BB962C8B-B14F-4D97-AF65-F5344CB8AC3E}">
        <p14:creationId xmlns:p14="http://schemas.microsoft.com/office/powerpoint/2010/main" val="385819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CBC4-A3DC-FC48-8909-E7B7B4B87D94}"/>
              </a:ext>
            </a:extLst>
          </p:cNvPr>
          <p:cNvPicPr>
            <a:picLocks noChangeAspect="1"/>
          </p:cNvPicPr>
          <p:nvPr userDrawn="1"/>
        </p:nvPicPr>
        <p:blipFill>
          <a:blip r:embed="rId2"/>
          <a:srcRect/>
          <a:stretch/>
        </p:blipFill>
        <p:spPr>
          <a:xfrm>
            <a:off x="-13648" y="-6824"/>
            <a:ext cx="12205647" cy="6880010"/>
          </a:xfrm>
          <a:prstGeom prst="rect">
            <a:avLst/>
          </a:prstGeom>
        </p:spPr>
      </p:pic>
    </p:spTree>
    <p:extLst>
      <p:ext uri="{BB962C8B-B14F-4D97-AF65-F5344CB8AC3E}">
        <p14:creationId xmlns:p14="http://schemas.microsoft.com/office/powerpoint/2010/main" val="199546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CBC4-A3DC-FC48-8909-E7B7B4B87D94}"/>
              </a:ext>
            </a:extLst>
          </p:cNvPr>
          <p:cNvPicPr>
            <a:picLocks noChangeAspect="1"/>
          </p:cNvPicPr>
          <p:nvPr userDrawn="1"/>
        </p:nvPicPr>
        <p:blipFill>
          <a:blip r:embed="rId2"/>
          <a:srcRect/>
          <a:stretch/>
        </p:blipFill>
        <p:spPr>
          <a:xfrm>
            <a:off x="-80398" y="0"/>
            <a:ext cx="12272398" cy="6917635"/>
          </a:xfrm>
          <a:prstGeom prst="rect">
            <a:avLst/>
          </a:prstGeom>
        </p:spPr>
      </p:pic>
    </p:spTree>
    <p:extLst>
      <p:ext uri="{BB962C8B-B14F-4D97-AF65-F5344CB8AC3E}">
        <p14:creationId xmlns:p14="http://schemas.microsoft.com/office/powerpoint/2010/main" val="1482055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CBC4-A3DC-FC48-8909-E7B7B4B87D94}"/>
              </a:ext>
            </a:extLst>
          </p:cNvPr>
          <p:cNvPicPr>
            <a:picLocks noChangeAspect="1"/>
          </p:cNvPicPr>
          <p:nvPr userDrawn="1"/>
        </p:nvPicPr>
        <p:blipFill>
          <a:blip r:embed="rId2"/>
          <a:srcRect/>
          <a:stretch/>
        </p:blipFill>
        <p:spPr>
          <a:xfrm>
            <a:off x="-80397" y="0"/>
            <a:ext cx="12272396" cy="6917635"/>
          </a:xfrm>
          <a:prstGeom prst="rect">
            <a:avLst/>
          </a:prstGeom>
        </p:spPr>
      </p:pic>
    </p:spTree>
    <p:extLst>
      <p:ext uri="{BB962C8B-B14F-4D97-AF65-F5344CB8AC3E}">
        <p14:creationId xmlns:p14="http://schemas.microsoft.com/office/powerpoint/2010/main" val="160425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4CD0-5C32-41BB-B8BD-BA62FC20A4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E66038-8A20-4095-A268-5481DBA84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D6A833-C96C-42F9-8AFD-B7D4FE50C63B}"/>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5" name="Footer Placeholder 4">
            <a:extLst>
              <a:ext uri="{FF2B5EF4-FFF2-40B4-BE49-F238E27FC236}">
                <a16:creationId xmlns:a16="http://schemas.microsoft.com/office/drawing/2014/main" id="{8FC82F7D-2EA8-403E-AF5C-DF8FDAEAA2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60C67C-2F87-407D-A373-5641BFF1D9CA}"/>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3585431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9504-E1F7-4456-802A-B5B71BF899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89884E-9146-4F9D-81D1-D3308F2EB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FD2B6E-A26E-4B80-BB60-FC20675DC462}"/>
              </a:ext>
            </a:extLst>
          </p:cNvPr>
          <p:cNvSpPr>
            <a:spLocks noGrp="1"/>
          </p:cNvSpPr>
          <p:nvPr>
            <p:ph type="dt" sz="half" idx="10"/>
          </p:nvPr>
        </p:nvSpPr>
        <p:spPr/>
        <p:txBody>
          <a:bodyPr/>
          <a:lstStyle/>
          <a:p>
            <a:fld id="{160DAF30-BF09-4E40-B3DD-0AB59A659745}" type="datetimeFigureOut">
              <a:rPr lang="en-GB" smtClean="0"/>
              <a:t>26/03/2024</a:t>
            </a:fld>
            <a:endParaRPr lang="en-GB" dirty="0"/>
          </a:p>
        </p:txBody>
      </p:sp>
      <p:sp>
        <p:nvSpPr>
          <p:cNvPr id="5" name="Footer Placeholder 4">
            <a:extLst>
              <a:ext uri="{FF2B5EF4-FFF2-40B4-BE49-F238E27FC236}">
                <a16:creationId xmlns:a16="http://schemas.microsoft.com/office/drawing/2014/main" id="{05311CEC-62F3-4647-B567-C861CD3F27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65A175-417C-43D1-9D09-B59C6E7AB1FC}"/>
              </a:ext>
            </a:extLst>
          </p:cNvPr>
          <p:cNvSpPr>
            <a:spLocks noGrp="1"/>
          </p:cNvSpPr>
          <p:nvPr>
            <p:ph type="sldNum" sz="quarter" idx="12"/>
          </p:nvPr>
        </p:nvSpPr>
        <p:spPr/>
        <p:txBody>
          <a:bodyPr/>
          <a:lstStyle/>
          <a:p>
            <a:fld id="{10E440AF-2F9B-423D-B661-C725C0924F5C}" type="slidenum">
              <a:rPr lang="en-GB" smtClean="0"/>
              <a:t>‹#›</a:t>
            </a:fld>
            <a:endParaRPr lang="en-GB" dirty="0"/>
          </a:p>
        </p:txBody>
      </p:sp>
    </p:spTree>
    <p:extLst>
      <p:ext uri="{BB962C8B-B14F-4D97-AF65-F5344CB8AC3E}">
        <p14:creationId xmlns:p14="http://schemas.microsoft.com/office/powerpoint/2010/main" val="73231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70E1-126F-42BA-813A-2E924696C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41D33D-1EE6-471D-B709-CC2E2804D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A009BB-FB7D-4BCD-8AEE-B8EB1040E6B7}"/>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5" name="Footer Placeholder 4">
            <a:extLst>
              <a:ext uri="{FF2B5EF4-FFF2-40B4-BE49-F238E27FC236}">
                <a16:creationId xmlns:a16="http://schemas.microsoft.com/office/drawing/2014/main" id="{8923E558-A58E-4301-A87F-2075D9273B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D286114-DDDF-4FAB-9B46-646B62700AA5}"/>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232684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B871-5ACE-475C-AC24-52BE98DB40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37FDCB-A9DD-478E-9996-3D57DFAED7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EF0588-FBC5-4AD6-930E-8E8AAFE5E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FBD9CF-A5A8-46E1-9D3B-A3B7687A1649}"/>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6" name="Footer Placeholder 5">
            <a:extLst>
              <a:ext uri="{FF2B5EF4-FFF2-40B4-BE49-F238E27FC236}">
                <a16:creationId xmlns:a16="http://schemas.microsoft.com/office/drawing/2014/main" id="{259F44E1-11CA-4AF9-A466-2E23E2A420C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1526348-9584-4C7D-BA32-3A64802C9EF9}"/>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208779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27E4-CC51-44E5-A330-134668ADDE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AD68CB-D6B3-4BCB-9EE1-5D57C8D37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D177DD-5605-412F-BE66-698AD147EB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D627F3-A8F3-441F-8F80-28771406B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AA7B14-A629-4EB9-9663-294A4D3959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234D14-6603-4735-8C78-3AC4AB3A6FED}"/>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8" name="Footer Placeholder 7">
            <a:extLst>
              <a:ext uri="{FF2B5EF4-FFF2-40B4-BE49-F238E27FC236}">
                <a16:creationId xmlns:a16="http://schemas.microsoft.com/office/drawing/2014/main" id="{64844579-A789-4B3E-AD48-0FEC8232DF3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F50FE64-D0D8-4FB5-95FB-1F10839AD4DC}"/>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167359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3599-A27D-4E69-9330-FA172BB724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BAC03F-5EB8-4C5C-85EF-31CF8AB65315}"/>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4" name="Footer Placeholder 3">
            <a:extLst>
              <a:ext uri="{FF2B5EF4-FFF2-40B4-BE49-F238E27FC236}">
                <a16:creationId xmlns:a16="http://schemas.microsoft.com/office/drawing/2014/main" id="{DC86E6F2-FA9A-48DF-AB2A-B0EB9DFC3A5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A63C80-6B47-4EBE-8CC8-8F5837D52FD5}"/>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136510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8EED1-900F-44B9-A623-85590CF4BACE}"/>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3" name="Footer Placeholder 2">
            <a:extLst>
              <a:ext uri="{FF2B5EF4-FFF2-40B4-BE49-F238E27FC236}">
                <a16:creationId xmlns:a16="http://schemas.microsoft.com/office/drawing/2014/main" id="{3E1CBAF1-CD64-47B7-B331-6FD66644117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C9C7EEC-8591-44BA-AC17-90C0E913FD71}"/>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24808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A460-492D-4D7E-B2F2-EBD171327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3F2EAB-C6C4-4D4C-99A8-010AFD2A5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BDB6CA-C99C-4740-9129-5348D21AC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4984BB-7F37-4543-BC76-A779875EC6E1}"/>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6" name="Footer Placeholder 5">
            <a:extLst>
              <a:ext uri="{FF2B5EF4-FFF2-40B4-BE49-F238E27FC236}">
                <a16:creationId xmlns:a16="http://schemas.microsoft.com/office/drawing/2014/main" id="{EEE532E9-1774-457A-93EB-9F8A37C297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2745FDA-38CD-424D-9397-DCB9874EFA36}"/>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43288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BEA-B0DD-4D48-9724-192E18099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5A8F7A-0AD5-4A22-B659-069DDC709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AEE06DE-DADC-445B-8061-20440DA3F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4EC3A-E7C8-4E5F-84BF-BAC2F1083119}"/>
              </a:ext>
            </a:extLst>
          </p:cNvPr>
          <p:cNvSpPr>
            <a:spLocks noGrp="1"/>
          </p:cNvSpPr>
          <p:nvPr>
            <p:ph type="dt" sz="half" idx="10"/>
          </p:nvPr>
        </p:nvSpPr>
        <p:spPr/>
        <p:txBody>
          <a:bodyPr/>
          <a:lstStyle/>
          <a:p>
            <a:fld id="{D9572F4F-91AC-43E2-8123-B2523B26C4D1}" type="datetimeFigureOut">
              <a:rPr lang="en-GB" smtClean="0"/>
              <a:t>26/03/2024</a:t>
            </a:fld>
            <a:endParaRPr lang="en-GB" dirty="0"/>
          </a:p>
        </p:txBody>
      </p:sp>
      <p:sp>
        <p:nvSpPr>
          <p:cNvPr id="6" name="Footer Placeholder 5">
            <a:extLst>
              <a:ext uri="{FF2B5EF4-FFF2-40B4-BE49-F238E27FC236}">
                <a16:creationId xmlns:a16="http://schemas.microsoft.com/office/drawing/2014/main" id="{D2137678-59F2-4A25-9D40-23001E55DA3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21BC2D-EE9C-461B-A755-9FEF8FECFA49}"/>
              </a:ext>
            </a:extLst>
          </p:cNvPr>
          <p:cNvSpPr>
            <a:spLocks noGrp="1"/>
          </p:cNvSpPr>
          <p:nvPr>
            <p:ph type="sldNum" sz="quarter" idx="12"/>
          </p:nvPr>
        </p:nvSpPr>
        <p:spPr/>
        <p:txBody>
          <a:bodyPr/>
          <a:lstStyle/>
          <a:p>
            <a:fld id="{C9566B0A-8C0B-491F-AC8E-C9AD49B4EF38}" type="slidenum">
              <a:rPr lang="en-GB" smtClean="0"/>
              <a:t>‹#›</a:t>
            </a:fld>
            <a:endParaRPr lang="en-GB" dirty="0"/>
          </a:p>
        </p:txBody>
      </p:sp>
    </p:spTree>
    <p:extLst>
      <p:ext uri="{BB962C8B-B14F-4D97-AF65-F5344CB8AC3E}">
        <p14:creationId xmlns:p14="http://schemas.microsoft.com/office/powerpoint/2010/main" val="322726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1338B-83F9-4E0B-9B14-55DB3346F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8BDE28-F3D6-431D-8E40-31489F3015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B81F9-C767-4B0E-954C-4162CD6E8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72F4F-91AC-43E2-8123-B2523B26C4D1}" type="datetimeFigureOut">
              <a:rPr lang="en-GB" smtClean="0"/>
              <a:t>26/03/2024</a:t>
            </a:fld>
            <a:endParaRPr lang="en-GB" dirty="0"/>
          </a:p>
        </p:txBody>
      </p:sp>
      <p:sp>
        <p:nvSpPr>
          <p:cNvPr id="5" name="Footer Placeholder 4">
            <a:extLst>
              <a:ext uri="{FF2B5EF4-FFF2-40B4-BE49-F238E27FC236}">
                <a16:creationId xmlns:a16="http://schemas.microsoft.com/office/drawing/2014/main" id="{88B03239-AF42-4070-AAB8-DD1458F91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F03C58B-A2F2-431B-B65C-9563D48C3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66B0A-8C0B-491F-AC8E-C9AD49B4EF38}" type="slidenum">
              <a:rPr lang="en-GB" smtClean="0"/>
              <a:t>‹#›</a:t>
            </a:fld>
            <a:endParaRPr lang="en-GB" dirty="0"/>
          </a:p>
        </p:txBody>
      </p:sp>
    </p:spTree>
    <p:extLst>
      <p:ext uri="{BB962C8B-B14F-4D97-AF65-F5344CB8AC3E}">
        <p14:creationId xmlns:p14="http://schemas.microsoft.com/office/powerpoint/2010/main" val="271238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394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chart" Target="../charts/char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0930CB9-2C6E-4551-AB52-7D23EECF7652}"/>
              </a:ext>
            </a:extLst>
          </p:cNvPr>
          <p:cNvSpPr/>
          <p:nvPr/>
        </p:nvSpPr>
        <p:spPr>
          <a:xfrm>
            <a:off x="0" y="0"/>
            <a:ext cx="12169971" cy="7088158"/>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Title 1">
            <a:extLst>
              <a:ext uri="{FF2B5EF4-FFF2-40B4-BE49-F238E27FC236}">
                <a16:creationId xmlns:a16="http://schemas.microsoft.com/office/drawing/2014/main" id="{0312E51E-8FBD-499E-AEA0-15593C178DAC}"/>
              </a:ext>
            </a:extLst>
          </p:cNvPr>
          <p:cNvSpPr txBox="1">
            <a:spLocks/>
          </p:cNvSpPr>
          <p:nvPr/>
        </p:nvSpPr>
        <p:spPr>
          <a:xfrm>
            <a:off x="290512" y="2707542"/>
            <a:ext cx="11439525" cy="14429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2"/>
                </a:solidFill>
                <a:effectLst>
                  <a:outerShdw blurRad="38100" dist="38100" dir="2700000" algn="tl">
                    <a:srgbClr val="000000">
                      <a:alpha val="43137"/>
                    </a:srgbClr>
                  </a:outerShdw>
                </a:effectLst>
                <a:latin typeface="ABSerif" panose="00000500000000000000" pitchFamily="50" charset="0"/>
                <a:cs typeface="Arial" panose="020B0604020202020204" pitchFamily="34" charset="0"/>
              </a:rPr>
              <a:t>Oakland Care </a:t>
            </a:r>
          </a:p>
          <a:p>
            <a:pPr algn="ctr"/>
            <a:r>
              <a:rPr lang="en-US" sz="5400" dirty="0">
                <a:solidFill>
                  <a:schemeClr val="bg2"/>
                </a:solidFill>
                <a:effectLst>
                  <a:outerShdw blurRad="38100" dist="38100" dir="2700000" algn="tl">
                    <a:srgbClr val="000000">
                      <a:alpha val="43137"/>
                    </a:srgbClr>
                  </a:outerShdw>
                </a:effectLst>
                <a:latin typeface="ABSerif" panose="00000500000000000000" pitchFamily="50" charset="0"/>
                <a:cs typeface="Arial" panose="020B0604020202020204" pitchFamily="34" charset="0"/>
              </a:rPr>
              <a:t>Gender Pay Gap Report </a:t>
            </a:r>
          </a:p>
          <a:p>
            <a:pPr algn="ctr"/>
            <a:r>
              <a:rPr lang="en-US" sz="5400" dirty="0">
                <a:solidFill>
                  <a:schemeClr val="bg2"/>
                </a:solidFill>
                <a:effectLst>
                  <a:outerShdw blurRad="38100" dist="38100" dir="2700000" algn="tl">
                    <a:srgbClr val="000000">
                      <a:alpha val="43137"/>
                    </a:srgbClr>
                  </a:outerShdw>
                </a:effectLst>
                <a:latin typeface="ABSerif" panose="00000500000000000000" pitchFamily="50" charset="0"/>
                <a:cs typeface="Arial" panose="020B0604020202020204" pitchFamily="34" charset="0"/>
              </a:rPr>
              <a:t>April 2023 </a:t>
            </a:r>
          </a:p>
        </p:txBody>
      </p:sp>
      <p:pic>
        <p:nvPicPr>
          <p:cNvPr id="11" name="Picture 10">
            <a:extLst>
              <a:ext uri="{FF2B5EF4-FFF2-40B4-BE49-F238E27FC236}">
                <a16:creationId xmlns:a16="http://schemas.microsoft.com/office/drawing/2014/main" id="{5A0E260A-9256-43A0-9EAC-491688F2D168}"/>
              </a:ext>
            </a:extLst>
          </p:cNvPr>
          <p:cNvPicPr>
            <a:picLocks noChangeAspect="1"/>
          </p:cNvPicPr>
          <p:nvPr/>
        </p:nvPicPr>
        <p:blipFill>
          <a:blip r:embed="rId3"/>
          <a:stretch>
            <a:fillRect/>
          </a:stretch>
        </p:blipFill>
        <p:spPr>
          <a:xfrm>
            <a:off x="5149045" y="5863768"/>
            <a:ext cx="4130126" cy="751717"/>
          </a:xfrm>
          <a:prstGeom prst="rect">
            <a:avLst/>
          </a:prstGeom>
        </p:spPr>
      </p:pic>
    </p:spTree>
    <p:extLst>
      <p:ext uri="{BB962C8B-B14F-4D97-AF65-F5344CB8AC3E}">
        <p14:creationId xmlns:p14="http://schemas.microsoft.com/office/powerpoint/2010/main" val="161698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CB63-6960-DA4E-852E-C092D946E0A2}"/>
              </a:ext>
            </a:extLst>
          </p:cNvPr>
          <p:cNvSpPr txBox="1">
            <a:spLocks/>
          </p:cNvSpPr>
          <p:nvPr/>
        </p:nvSpPr>
        <p:spPr>
          <a:xfrm>
            <a:off x="1122332" y="519180"/>
            <a:ext cx="8612218" cy="557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Arial" panose="020B0604020202020204" pitchFamily="34" charset="0"/>
              </a:rPr>
              <a:t>Summary</a:t>
            </a:r>
          </a:p>
        </p:txBody>
      </p:sp>
      <p:sp>
        <p:nvSpPr>
          <p:cNvPr id="4" name="object 2">
            <a:extLst>
              <a:ext uri="{FF2B5EF4-FFF2-40B4-BE49-F238E27FC236}">
                <a16:creationId xmlns:a16="http://schemas.microsoft.com/office/drawing/2014/main" id="{FA5AD898-0761-4689-B89E-DFD12D0310F1}"/>
              </a:ext>
            </a:extLst>
          </p:cNvPr>
          <p:cNvSpPr txBox="1"/>
          <p:nvPr/>
        </p:nvSpPr>
        <p:spPr>
          <a:xfrm>
            <a:off x="371475" y="1314451"/>
            <a:ext cx="11638280" cy="5406673"/>
          </a:xfrm>
          <a:prstGeom prst="rect">
            <a:avLst/>
          </a:prstGeom>
        </p:spPr>
        <p:txBody>
          <a:bodyPr vert="horz" wrap="square" lIns="0" tIns="22225" rIns="0" bIns="0" rtlCol="0">
            <a:spAutoFit/>
          </a:bodyPr>
          <a:lstStyle/>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This Gender Pay Gap report is for the snapshot date of 5</a:t>
            </a:r>
            <a:r>
              <a:rPr kumimoji="0" lang="en-GB" sz="1400" b="0" i="0" u="none" strike="noStrike" kern="0" cap="none" spc="35" normalizeH="0" baseline="30000" noProof="0" dirty="0">
                <a:ln>
                  <a:noFill/>
                </a:ln>
                <a:solidFill>
                  <a:prstClr val="black">
                    <a:lumMod val="50000"/>
                    <a:lumOff val="50000"/>
                  </a:prstClr>
                </a:solidFill>
                <a:effectLst/>
                <a:uLnTx/>
                <a:uFillTx/>
                <a:latin typeface="Century Gothic" panose="020B0502020202020204" pitchFamily="34" charset="0"/>
                <a:ea typeface="+mn-ea"/>
                <a:cs typeface="Century Gothic"/>
              </a:rPr>
              <a:t>th</a:t>
            </a: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 April 2023. </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The report shows that our Gender Pay Gap has improved for Oakland Primecare Ltd compared to figures reported for April 2022.  The detail is out in the body of this report. </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Mandatory metrics for Oakland Care’s gender pay gap are set out in the body of this report. </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The report has been prepared on Oakland Care’s behalf by Gapsquare using salary data from Oakland </a:t>
            </a:r>
            <a:r>
              <a:rPr kumimoji="0" lang="en-GB" sz="1400" b="0" i="0" u="none" strike="noStrike" kern="0" cap="none" spc="35" normalizeH="0" baseline="0" noProof="0" dirty="0" err="1">
                <a:ln>
                  <a:noFill/>
                </a:ln>
                <a:solidFill>
                  <a:prstClr val="black">
                    <a:lumMod val="50000"/>
                    <a:lumOff val="50000"/>
                  </a:prstClr>
                </a:solidFill>
                <a:effectLst/>
                <a:uLnTx/>
                <a:uFillTx/>
                <a:latin typeface="Century Gothic" panose="020B0502020202020204" pitchFamily="34" charset="0"/>
                <a:ea typeface="+mn-ea"/>
                <a:cs typeface="Century Gothic"/>
              </a:rPr>
              <a:t>Primecare’s</a:t>
            </a: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 payroll. Additionally, Gapsquare has provided relevant benchmarks to enable us to see how our gender pay gap compares with other similar organisations. </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This report includes all the figures required for Gender Pay Reporting under the Employment Equality Act 1998 (Section 20A) (Gender Pay Gap Information) Regulations 2022.</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We submitted data for a total of 551 employees of which 458 were categorised as relevant (True) employees </a:t>
            </a:r>
            <a:r>
              <a:rPr kumimoji="0" lang="en-GB" sz="1400" b="0" i="0" u="none" strike="noStrike" kern="0" cap="none" spc="35" normalizeH="0" baseline="0" noProof="0" dirty="0" err="1">
                <a:ln>
                  <a:noFill/>
                </a:ln>
                <a:solidFill>
                  <a:prstClr val="black">
                    <a:lumMod val="50000"/>
                    <a:lumOff val="50000"/>
                  </a:prstClr>
                </a:solidFill>
                <a:effectLst/>
                <a:uLnTx/>
                <a:uFillTx/>
                <a:latin typeface="Century Gothic" panose="020B0502020202020204" pitchFamily="34" charset="0"/>
                <a:ea typeface="+mn-ea"/>
                <a:cs typeface="Century Gothic"/>
              </a:rPr>
              <a:t>ie</a:t>
            </a: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 employees who received full contractual pay during the snapshot period of April 2023 (106 males and 352 females).  </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93 employees were categorised as ‘false’ and are excluded from the report due to being for example on maternity leave or long-term sickness absence. </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r>
              <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rPr>
              <a:t>The data submitted is in relation to Oakland Primecare locations only i.e. Beechwood Grove, Elmbrook Court, Elsyng House, Lambwood Heights and Woodland Grove. </a:t>
            </a:r>
          </a:p>
          <a:p>
            <a:pPr marL="386715" marR="165735" lvl="0" indent="-285750" algn="just" defTabSz="914400" rtl="0" eaLnBrk="1" fontAlgn="auto" latinLnBrk="0" hangingPunct="1">
              <a:lnSpc>
                <a:spcPts val="1660"/>
              </a:lnSpc>
              <a:spcBef>
                <a:spcPts val="175"/>
              </a:spcBef>
              <a:spcAft>
                <a:spcPts val="0"/>
              </a:spcAft>
              <a:buClr>
                <a:srgbClr val="585858"/>
              </a:buClr>
              <a:buSzTx/>
              <a:buFont typeface="Arial" panose="020B0604020202020204" pitchFamily="34" charset="0"/>
              <a:buChar char="•"/>
              <a:tabLst>
                <a:tab pos="407670" algn="l"/>
              </a:tabLst>
              <a:defRPr/>
            </a:pPr>
            <a:endParaRPr kumimoji="0" lang="en-GB" sz="1400" b="0" i="0" u="none" strike="noStrike" kern="0" cap="none" spc="35" normalizeH="0" baseline="0" noProof="0" dirty="0">
              <a:ln>
                <a:noFill/>
              </a:ln>
              <a:solidFill>
                <a:prstClr val="black">
                  <a:lumMod val="50000"/>
                  <a:lumOff val="50000"/>
                </a:prstClr>
              </a:solidFill>
              <a:effectLst/>
              <a:uLnTx/>
              <a:uFillTx/>
              <a:latin typeface="Century Gothic" panose="020B0502020202020204" pitchFamily="34" charset="0"/>
              <a:ea typeface="+mn-ea"/>
              <a:cs typeface="Century Gothic"/>
            </a:endParaRPr>
          </a:p>
        </p:txBody>
      </p:sp>
    </p:spTree>
    <p:extLst>
      <p:ext uri="{BB962C8B-B14F-4D97-AF65-F5344CB8AC3E}">
        <p14:creationId xmlns:p14="http://schemas.microsoft.com/office/powerpoint/2010/main" val="188199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EF7724-FF54-4BF5-9F14-F58E77D45424}"/>
              </a:ext>
            </a:extLst>
          </p:cNvPr>
          <p:cNvSpPr txBox="1"/>
          <p:nvPr/>
        </p:nvSpPr>
        <p:spPr>
          <a:xfrm>
            <a:off x="159391" y="218114"/>
            <a:ext cx="11931941" cy="584775"/>
          </a:xfrm>
          <a:prstGeom prst="rect">
            <a:avLst/>
          </a:prstGeom>
          <a:noFill/>
        </p:spPr>
        <p:txBody>
          <a:bodyPr wrap="square" rtlCol="0">
            <a:spAutoFit/>
          </a:bodyPr>
          <a:lstStyle/>
          <a:p>
            <a:pPr algn="ctr"/>
            <a:r>
              <a:rPr lang="en-GB" sz="3200" dirty="0">
                <a:solidFill>
                  <a:schemeClr val="tx1">
                    <a:lumMod val="50000"/>
                    <a:lumOff val="50000"/>
                  </a:schemeClr>
                </a:solidFill>
                <a:latin typeface="Century Gothic" panose="020B0502020202020204" pitchFamily="34" charset="0"/>
                <a:ea typeface="Yu Gothic" panose="020B0400000000000000" pitchFamily="34" charset="-128"/>
              </a:rPr>
              <a:t>OUR </a:t>
            </a:r>
            <a:r>
              <a:rPr lang="en-GB" sz="3200" b="1" dirty="0">
                <a:solidFill>
                  <a:schemeClr val="tx1">
                    <a:lumMod val="50000"/>
                    <a:lumOff val="50000"/>
                  </a:schemeClr>
                </a:solidFill>
                <a:latin typeface="Century Gothic" panose="020B0502020202020204" pitchFamily="34" charset="0"/>
                <a:ea typeface="Yu Gothic" panose="020B0400000000000000" pitchFamily="34" charset="-128"/>
              </a:rPr>
              <a:t>GENDER PAY GAP </a:t>
            </a:r>
            <a:r>
              <a:rPr lang="en-GB" sz="3200" dirty="0">
                <a:solidFill>
                  <a:schemeClr val="tx1">
                    <a:lumMod val="50000"/>
                    <a:lumOff val="50000"/>
                  </a:schemeClr>
                </a:solidFill>
                <a:latin typeface="Century Gothic" panose="020B0502020202020204" pitchFamily="34" charset="0"/>
                <a:ea typeface="Yu Gothic" panose="020B0400000000000000" pitchFamily="34" charset="-128"/>
              </a:rPr>
              <a:t>Headline Figures</a:t>
            </a:r>
          </a:p>
        </p:txBody>
      </p:sp>
      <p:sp>
        <p:nvSpPr>
          <p:cNvPr id="10" name="Rectangle 9">
            <a:extLst>
              <a:ext uri="{FF2B5EF4-FFF2-40B4-BE49-F238E27FC236}">
                <a16:creationId xmlns:a16="http://schemas.microsoft.com/office/drawing/2014/main" id="{2B7E27FA-8309-499D-BEAF-EA6D08902BAC}"/>
              </a:ext>
            </a:extLst>
          </p:cNvPr>
          <p:cNvSpPr/>
          <p:nvPr/>
        </p:nvSpPr>
        <p:spPr>
          <a:xfrm>
            <a:off x="100669" y="92279"/>
            <a:ext cx="11990664" cy="6694415"/>
          </a:xfrm>
          <a:prstGeom prst="rect">
            <a:avLst/>
          </a:prstGeom>
          <a:noFill/>
          <a:ln w="19050">
            <a:solidFill>
              <a:srgbClr val="AF1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F1B57"/>
              </a:solidFill>
            </a:endParaRPr>
          </a:p>
        </p:txBody>
      </p:sp>
      <p:pic>
        <p:nvPicPr>
          <p:cNvPr id="24" name="Picture 23">
            <a:extLst>
              <a:ext uri="{FF2B5EF4-FFF2-40B4-BE49-F238E27FC236}">
                <a16:creationId xmlns:a16="http://schemas.microsoft.com/office/drawing/2014/main" id="{E2976E4E-ED63-4DED-810B-C025C29C2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962" y="6400647"/>
            <a:ext cx="2101276" cy="291741"/>
          </a:xfrm>
          <a:prstGeom prst="rect">
            <a:avLst/>
          </a:prstGeom>
        </p:spPr>
      </p:pic>
      <p:cxnSp>
        <p:nvCxnSpPr>
          <p:cNvPr id="3" name="Straight Connector 2">
            <a:extLst>
              <a:ext uri="{FF2B5EF4-FFF2-40B4-BE49-F238E27FC236}">
                <a16:creationId xmlns:a16="http://schemas.microsoft.com/office/drawing/2014/main" id="{85F4B415-E8FD-4C1F-BFF3-D8B790601850}"/>
              </a:ext>
            </a:extLst>
          </p:cNvPr>
          <p:cNvCxnSpPr/>
          <p:nvPr/>
        </p:nvCxnSpPr>
        <p:spPr>
          <a:xfrm>
            <a:off x="3808602" y="1036647"/>
            <a:ext cx="0" cy="5364000"/>
          </a:xfrm>
          <a:prstGeom prst="line">
            <a:avLst/>
          </a:prstGeom>
          <a:ln w="19050">
            <a:solidFill>
              <a:srgbClr val="AF1B57"/>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17C8980-79B2-463F-9B30-01D0DF617FAA}"/>
              </a:ext>
            </a:extLst>
          </p:cNvPr>
          <p:cNvSpPr txBox="1"/>
          <p:nvPr/>
        </p:nvSpPr>
        <p:spPr>
          <a:xfrm>
            <a:off x="789393" y="840089"/>
            <a:ext cx="2330485" cy="369332"/>
          </a:xfrm>
          <a:prstGeom prst="rect">
            <a:avLst/>
          </a:prstGeom>
          <a:noFill/>
        </p:spPr>
        <p:txBody>
          <a:bodyPr wrap="square" rtlCol="0">
            <a:spAutoFit/>
          </a:bodyPr>
          <a:lstStyle/>
          <a:p>
            <a:r>
              <a:rPr lang="en-GB" b="1" dirty="0">
                <a:solidFill>
                  <a:schemeClr val="tx1">
                    <a:lumMod val="50000"/>
                    <a:lumOff val="50000"/>
                  </a:schemeClr>
                </a:solidFill>
                <a:latin typeface="Century Gothic" panose="020B0502020202020204" pitchFamily="34" charset="0"/>
                <a:ea typeface="Yu Gothic" panose="020B0400000000000000" pitchFamily="34" charset="-128"/>
              </a:rPr>
              <a:t>GENDER PAY GAP</a:t>
            </a:r>
          </a:p>
        </p:txBody>
      </p:sp>
      <p:sp>
        <p:nvSpPr>
          <p:cNvPr id="45" name="TextBox 44">
            <a:extLst>
              <a:ext uri="{FF2B5EF4-FFF2-40B4-BE49-F238E27FC236}">
                <a16:creationId xmlns:a16="http://schemas.microsoft.com/office/drawing/2014/main" id="{08010FBA-3147-4355-B4EB-6FD77EC28916}"/>
              </a:ext>
            </a:extLst>
          </p:cNvPr>
          <p:cNvSpPr txBox="1"/>
          <p:nvPr/>
        </p:nvSpPr>
        <p:spPr>
          <a:xfrm>
            <a:off x="428514" y="1291214"/>
            <a:ext cx="958272" cy="523220"/>
          </a:xfrm>
          <a:prstGeom prst="rect">
            <a:avLst/>
          </a:prstGeom>
          <a:noFill/>
        </p:spPr>
        <p:txBody>
          <a:bodyPr wrap="square" rtlCol="0">
            <a:spAutoFit/>
          </a:bodyPr>
          <a:lstStyle/>
          <a:p>
            <a:pPr algn="ctr"/>
            <a:r>
              <a:rPr lang="en-GB" b="1" dirty="0">
                <a:solidFill>
                  <a:schemeClr val="tx1">
                    <a:lumMod val="50000"/>
                    <a:lumOff val="50000"/>
                  </a:schemeClr>
                </a:solidFill>
                <a:latin typeface="Century Gothic" panose="020B0502020202020204" pitchFamily="34" charset="0"/>
                <a:ea typeface="Yu Gothic" panose="020B0400000000000000" pitchFamily="34" charset="-128"/>
              </a:rPr>
              <a:t>8.03%</a:t>
            </a:r>
          </a:p>
          <a:p>
            <a:pPr algn="ctr"/>
            <a:r>
              <a:rPr lang="en-GB" sz="1000" b="1" dirty="0">
                <a:solidFill>
                  <a:schemeClr val="tx1">
                    <a:lumMod val="50000"/>
                    <a:lumOff val="50000"/>
                  </a:schemeClr>
                </a:solidFill>
                <a:latin typeface="Century Gothic" panose="020B0502020202020204" pitchFamily="34" charset="0"/>
                <a:ea typeface="Yu Gothic" panose="020B0400000000000000" pitchFamily="34" charset="-128"/>
              </a:rPr>
              <a:t>[MEAN]</a:t>
            </a:r>
            <a:endParaRPr lang="en-GB" sz="1000" dirty="0">
              <a:solidFill>
                <a:schemeClr val="tx1">
                  <a:lumMod val="50000"/>
                  <a:lumOff val="50000"/>
                </a:schemeClr>
              </a:solidFill>
              <a:latin typeface="Century Gothic" panose="020B0502020202020204" pitchFamily="34" charset="0"/>
              <a:ea typeface="Yu Gothic" panose="020B0400000000000000" pitchFamily="34" charset="-128"/>
            </a:endParaRPr>
          </a:p>
        </p:txBody>
      </p:sp>
      <p:sp>
        <p:nvSpPr>
          <p:cNvPr id="46" name="TextBox 45">
            <a:extLst>
              <a:ext uri="{FF2B5EF4-FFF2-40B4-BE49-F238E27FC236}">
                <a16:creationId xmlns:a16="http://schemas.microsoft.com/office/drawing/2014/main" id="{E57B7BCE-85E5-4394-BE3B-9BD65E2FE0C4}"/>
              </a:ext>
            </a:extLst>
          </p:cNvPr>
          <p:cNvSpPr txBox="1"/>
          <p:nvPr/>
        </p:nvSpPr>
        <p:spPr>
          <a:xfrm>
            <a:off x="2427480" y="1291214"/>
            <a:ext cx="958272" cy="523220"/>
          </a:xfrm>
          <a:prstGeom prst="rect">
            <a:avLst/>
          </a:prstGeom>
          <a:noFill/>
        </p:spPr>
        <p:txBody>
          <a:bodyPr wrap="square" rtlCol="0">
            <a:spAutoFit/>
          </a:bodyPr>
          <a:lstStyle/>
          <a:p>
            <a:pPr algn="ctr"/>
            <a:r>
              <a:rPr lang="en-GB" b="1" dirty="0">
                <a:solidFill>
                  <a:schemeClr val="tx1">
                    <a:lumMod val="50000"/>
                    <a:lumOff val="50000"/>
                  </a:schemeClr>
                </a:solidFill>
                <a:latin typeface="Century Gothic" panose="020B0502020202020204" pitchFamily="34" charset="0"/>
                <a:ea typeface="Yu Gothic" panose="020B0400000000000000" pitchFamily="34" charset="-128"/>
              </a:rPr>
              <a:t>10.29%</a:t>
            </a:r>
          </a:p>
          <a:p>
            <a:pPr algn="ctr"/>
            <a:r>
              <a:rPr lang="en-GB" sz="1000" b="1" dirty="0">
                <a:solidFill>
                  <a:schemeClr val="tx1">
                    <a:lumMod val="50000"/>
                    <a:lumOff val="50000"/>
                  </a:schemeClr>
                </a:solidFill>
                <a:latin typeface="Century Gothic" panose="020B0502020202020204" pitchFamily="34" charset="0"/>
                <a:ea typeface="Yu Gothic" panose="020B0400000000000000" pitchFamily="34" charset="-128"/>
              </a:rPr>
              <a:t>[MEDIAN]</a:t>
            </a:r>
            <a:endParaRPr lang="en-GB" sz="1000" dirty="0">
              <a:solidFill>
                <a:schemeClr val="tx1">
                  <a:lumMod val="50000"/>
                  <a:lumOff val="50000"/>
                </a:schemeClr>
              </a:solidFill>
              <a:latin typeface="Century Gothic" panose="020B0502020202020204" pitchFamily="34" charset="0"/>
              <a:ea typeface="Yu Gothic" panose="020B0400000000000000" pitchFamily="34" charset="-128"/>
            </a:endParaRPr>
          </a:p>
        </p:txBody>
      </p:sp>
      <p:sp>
        <p:nvSpPr>
          <p:cNvPr id="7" name="TextBox 6">
            <a:extLst>
              <a:ext uri="{FF2B5EF4-FFF2-40B4-BE49-F238E27FC236}">
                <a16:creationId xmlns:a16="http://schemas.microsoft.com/office/drawing/2014/main" id="{32C74819-F2AA-44E8-B5E8-015C89609757}"/>
              </a:ext>
            </a:extLst>
          </p:cNvPr>
          <p:cNvSpPr txBox="1"/>
          <p:nvPr/>
        </p:nvSpPr>
        <p:spPr>
          <a:xfrm>
            <a:off x="278436" y="1826883"/>
            <a:ext cx="3341922" cy="1015663"/>
          </a:xfrm>
          <a:prstGeom prst="rect">
            <a:avLst/>
          </a:prstGeom>
          <a:noFill/>
        </p:spPr>
        <p:txBody>
          <a:bodyPr wrap="square" rtlCol="0">
            <a:spAutoFit/>
          </a:bodyPr>
          <a:lstStyle/>
          <a:p>
            <a:pPr algn="just"/>
            <a:r>
              <a:rPr lang="en-GB" sz="1200" dirty="0">
                <a:solidFill>
                  <a:schemeClr val="tx1">
                    <a:lumMod val="50000"/>
                    <a:lumOff val="50000"/>
                  </a:schemeClr>
                </a:solidFill>
                <a:latin typeface="Century Gothic" panose="020B0502020202020204" pitchFamily="34" charset="0"/>
                <a:ea typeface="Yu Gothic" panose="020B0400000000000000" pitchFamily="34" charset="-128"/>
              </a:rPr>
              <a:t>The data shows our mean and median hourly gender pay gap, at the snapshot date of 5</a:t>
            </a:r>
            <a:r>
              <a:rPr lang="en-GB" sz="1200" baseline="30000" dirty="0">
                <a:solidFill>
                  <a:schemeClr val="tx1">
                    <a:lumMod val="50000"/>
                    <a:lumOff val="50000"/>
                  </a:schemeClr>
                </a:solidFill>
                <a:latin typeface="Century Gothic" panose="020B0502020202020204" pitchFamily="34" charset="0"/>
                <a:ea typeface="Yu Gothic" panose="020B0400000000000000" pitchFamily="34" charset="-128"/>
              </a:rPr>
              <a:t>th</a:t>
            </a:r>
            <a:r>
              <a:rPr lang="en-GB" sz="1200" dirty="0">
                <a:solidFill>
                  <a:schemeClr val="tx1">
                    <a:lumMod val="50000"/>
                    <a:lumOff val="50000"/>
                  </a:schemeClr>
                </a:solidFill>
                <a:latin typeface="Century Gothic" panose="020B0502020202020204" pitchFamily="34" charset="0"/>
                <a:ea typeface="Yu Gothic" panose="020B0400000000000000" pitchFamily="34" charset="-128"/>
              </a:rPr>
              <a:t> April 2023. Although there is a gap, Oakland Care has continued to </a:t>
            </a:r>
            <a:r>
              <a:rPr lang="en-GB" sz="1200" b="1" dirty="0">
                <a:solidFill>
                  <a:schemeClr val="tx1">
                    <a:lumMod val="50000"/>
                    <a:lumOff val="50000"/>
                  </a:schemeClr>
                </a:solidFill>
                <a:latin typeface="Century Gothic" panose="020B0502020202020204" pitchFamily="34" charset="0"/>
                <a:ea typeface="Yu Gothic" panose="020B0400000000000000" pitchFamily="34" charset="-128"/>
              </a:rPr>
              <a:t>reduce</a:t>
            </a:r>
            <a:r>
              <a:rPr lang="en-GB" sz="1200" dirty="0">
                <a:solidFill>
                  <a:schemeClr val="tx1">
                    <a:lumMod val="50000"/>
                    <a:lumOff val="50000"/>
                  </a:schemeClr>
                </a:solidFill>
                <a:latin typeface="Century Gothic" panose="020B0502020202020204" pitchFamily="34" charset="0"/>
                <a:ea typeface="Yu Gothic" panose="020B0400000000000000" pitchFamily="34" charset="-128"/>
              </a:rPr>
              <a:t> its mean gender pay gap. </a:t>
            </a:r>
            <a:r>
              <a:rPr lang="en-GB" sz="1200" b="1" dirty="0">
                <a:solidFill>
                  <a:schemeClr val="tx1">
                    <a:lumMod val="50000"/>
                    <a:lumOff val="50000"/>
                  </a:schemeClr>
                </a:solidFill>
                <a:latin typeface="Century Gothic" panose="020B0502020202020204" pitchFamily="34" charset="0"/>
                <a:ea typeface="Yu Gothic" panose="020B0400000000000000" pitchFamily="34" charset="-128"/>
              </a:rPr>
              <a:t> </a:t>
            </a:r>
            <a:endParaRPr lang="en-GB" sz="1200" dirty="0">
              <a:solidFill>
                <a:schemeClr val="tx1">
                  <a:lumMod val="50000"/>
                  <a:lumOff val="50000"/>
                </a:schemeClr>
              </a:solidFill>
              <a:latin typeface="Century Gothic" panose="020B0502020202020204" pitchFamily="34" charset="0"/>
              <a:ea typeface="Yu Gothic" panose="020B0400000000000000" pitchFamily="34" charset="-128"/>
            </a:endParaRPr>
          </a:p>
        </p:txBody>
      </p:sp>
      <p:cxnSp>
        <p:nvCxnSpPr>
          <p:cNvPr id="12" name="Straight Connector 11">
            <a:extLst>
              <a:ext uri="{FF2B5EF4-FFF2-40B4-BE49-F238E27FC236}">
                <a16:creationId xmlns:a16="http://schemas.microsoft.com/office/drawing/2014/main" id="{4801C194-646B-488D-BB5E-BCB16C746457}"/>
              </a:ext>
            </a:extLst>
          </p:cNvPr>
          <p:cNvCxnSpPr/>
          <p:nvPr/>
        </p:nvCxnSpPr>
        <p:spPr>
          <a:xfrm>
            <a:off x="428514" y="2845745"/>
            <a:ext cx="2952000" cy="0"/>
          </a:xfrm>
          <a:prstGeom prst="line">
            <a:avLst/>
          </a:prstGeom>
          <a:ln w="19050">
            <a:solidFill>
              <a:srgbClr val="AF1B57"/>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A7C0A46-AEE0-4EB8-A0CD-2192EC37406A}"/>
              </a:ext>
            </a:extLst>
          </p:cNvPr>
          <p:cNvSpPr txBox="1"/>
          <p:nvPr/>
        </p:nvSpPr>
        <p:spPr>
          <a:xfrm>
            <a:off x="428513" y="3266093"/>
            <a:ext cx="1439436" cy="461665"/>
          </a:xfrm>
          <a:prstGeom prst="rect">
            <a:avLst/>
          </a:prstGeom>
          <a:noFill/>
        </p:spPr>
        <p:txBody>
          <a:bodyPr wrap="square" rtlCol="0">
            <a:spAutoFit/>
          </a:bodyPr>
          <a:lstStyle/>
          <a:p>
            <a:pPr algn="ctr"/>
            <a:r>
              <a:rPr lang="en-GB" sz="1400" b="1" dirty="0">
                <a:solidFill>
                  <a:schemeClr val="tx1">
                    <a:lumMod val="50000"/>
                    <a:lumOff val="50000"/>
                  </a:schemeClr>
                </a:solidFill>
                <a:latin typeface="Century Gothic" panose="020B0502020202020204" pitchFamily="34" charset="0"/>
                <a:ea typeface="Yu Gothic" panose="020B0400000000000000" pitchFamily="34" charset="-128"/>
              </a:rPr>
              <a:t>16.15%</a:t>
            </a:r>
          </a:p>
          <a:p>
            <a:pPr algn="ctr"/>
            <a:r>
              <a:rPr lang="en-GB" sz="1000" b="1" dirty="0">
                <a:solidFill>
                  <a:schemeClr val="tx1">
                    <a:lumMod val="50000"/>
                    <a:lumOff val="50000"/>
                  </a:schemeClr>
                </a:solidFill>
                <a:latin typeface="Century Gothic" panose="020B0502020202020204" pitchFamily="34" charset="0"/>
                <a:ea typeface="Yu Gothic" panose="020B0400000000000000" pitchFamily="34" charset="-128"/>
              </a:rPr>
              <a:t>MEAN</a:t>
            </a:r>
            <a:endParaRPr lang="en-GB" sz="1000" dirty="0">
              <a:solidFill>
                <a:schemeClr val="tx1">
                  <a:lumMod val="50000"/>
                  <a:lumOff val="50000"/>
                </a:schemeClr>
              </a:solidFill>
              <a:latin typeface="Century Gothic" panose="020B0502020202020204" pitchFamily="34" charset="0"/>
              <a:ea typeface="Yu Gothic" panose="020B0400000000000000" pitchFamily="34" charset="-128"/>
            </a:endParaRPr>
          </a:p>
        </p:txBody>
      </p:sp>
      <p:sp>
        <p:nvSpPr>
          <p:cNvPr id="68" name="TextBox 67">
            <a:extLst>
              <a:ext uri="{FF2B5EF4-FFF2-40B4-BE49-F238E27FC236}">
                <a16:creationId xmlns:a16="http://schemas.microsoft.com/office/drawing/2014/main" id="{673A3D4E-74B4-4A15-992A-C2484FC4DA8C}"/>
              </a:ext>
            </a:extLst>
          </p:cNvPr>
          <p:cNvSpPr txBox="1"/>
          <p:nvPr/>
        </p:nvSpPr>
        <p:spPr>
          <a:xfrm>
            <a:off x="2145163" y="3266093"/>
            <a:ext cx="1468120" cy="461665"/>
          </a:xfrm>
          <a:prstGeom prst="rect">
            <a:avLst/>
          </a:prstGeom>
          <a:noFill/>
        </p:spPr>
        <p:txBody>
          <a:bodyPr wrap="square" rtlCol="0">
            <a:spAutoFit/>
          </a:bodyPr>
          <a:lstStyle/>
          <a:p>
            <a:pPr algn="ctr"/>
            <a:r>
              <a:rPr lang="en-GB" sz="1400" b="1" dirty="0">
                <a:solidFill>
                  <a:schemeClr val="tx1">
                    <a:lumMod val="50000"/>
                    <a:lumOff val="50000"/>
                  </a:schemeClr>
                </a:solidFill>
                <a:latin typeface="Century Gothic" panose="020B0502020202020204" pitchFamily="34" charset="0"/>
                <a:ea typeface="Yu Gothic" panose="020B0400000000000000" pitchFamily="34" charset="-128"/>
              </a:rPr>
              <a:t>16.43%</a:t>
            </a:r>
          </a:p>
          <a:p>
            <a:pPr algn="ctr"/>
            <a:r>
              <a:rPr lang="en-GB" sz="1000" b="1" dirty="0">
                <a:solidFill>
                  <a:schemeClr val="tx1">
                    <a:lumMod val="50000"/>
                    <a:lumOff val="50000"/>
                  </a:schemeClr>
                </a:solidFill>
                <a:latin typeface="Century Gothic" panose="020B0502020202020204" pitchFamily="34" charset="0"/>
                <a:ea typeface="Yu Gothic" panose="020B0400000000000000" pitchFamily="34" charset="-128"/>
              </a:rPr>
              <a:t>MEDIAN</a:t>
            </a:r>
            <a:endParaRPr lang="en-GB" sz="1000" dirty="0">
              <a:solidFill>
                <a:schemeClr val="tx1">
                  <a:lumMod val="50000"/>
                  <a:lumOff val="50000"/>
                </a:schemeClr>
              </a:solidFill>
              <a:latin typeface="Century Gothic" panose="020B0502020202020204" pitchFamily="34" charset="0"/>
              <a:ea typeface="Yu Gothic" panose="020B0400000000000000" pitchFamily="34" charset="-128"/>
            </a:endParaRPr>
          </a:p>
        </p:txBody>
      </p:sp>
      <p:sp>
        <p:nvSpPr>
          <p:cNvPr id="69" name="TextBox 68">
            <a:extLst>
              <a:ext uri="{FF2B5EF4-FFF2-40B4-BE49-F238E27FC236}">
                <a16:creationId xmlns:a16="http://schemas.microsoft.com/office/drawing/2014/main" id="{D4768776-3E00-497F-818B-6F2682BBFA24}"/>
              </a:ext>
            </a:extLst>
          </p:cNvPr>
          <p:cNvSpPr txBox="1"/>
          <p:nvPr/>
        </p:nvSpPr>
        <p:spPr>
          <a:xfrm>
            <a:off x="299964" y="3686440"/>
            <a:ext cx="3157081" cy="2931572"/>
          </a:xfrm>
          <a:prstGeom prst="rect">
            <a:avLst/>
          </a:prstGeom>
          <a:noFill/>
        </p:spPr>
        <p:txBody>
          <a:bodyPr wrap="square" rtlCol="0">
            <a:spAutoFit/>
          </a:bodyPr>
          <a:lstStyle/>
          <a:p>
            <a:pPr algn="just"/>
            <a:r>
              <a:rPr lang="en-GB" sz="1200" dirty="0">
                <a:solidFill>
                  <a:schemeClr val="tx1">
                    <a:lumMod val="50000"/>
                    <a:lumOff val="50000"/>
                  </a:schemeClr>
                </a:solidFill>
                <a:latin typeface="Century Gothic" panose="020B0502020202020204" pitchFamily="34" charset="0"/>
                <a:ea typeface="Yu Gothic" panose="020B0400000000000000" pitchFamily="34" charset="-128"/>
              </a:rPr>
              <a:t>Our gender bonus gap reflects a bonus pay gap of 16.15%.  This means female workers have received  £1,720 less than men. </a:t>
            </a:r>
          </a:p>
          <a:p>
            <a:pPr algn="just"/>
            <a:endParaRPr lang="en-GB" sz="1050" dirty="0">
              <a:solidFill>
                <a:schemeClr val="tx1">
                  <a:lumMod val="50000"/>
                  <a:lumOff val="50000"/>
                </a:schemeClr>
              </a:solidFill>
              <a:latin typeface="Century Gothic" panose="020B0502020202020204" pitchFamily="34" charset="0"/>
              <a:ea typeface="Yu Gothic" panose="020B0400000000000000" pitchFamily="34" charset="-128"/>
            </a:endParaRPr>
          </a:p>
          <a:p>
            <a:pPr algn="ctr"/>
            <a:endParaRPr lang="en-GB" sz="1400" b="1" dirty="0">
              <a:solidFill>
                <a:schemeClr val="tx1">
                  <a:lumMod val="50000"/>
                  <a:lumOff val="50000"/>
                </a:schemeClr>
              </a:solidFill>
              <a:latin typeface="Century Gothic" panose="020B0502020202020204" pitchFamily="34" charset="0"/>
              <a:ea typeface="Yu Gothic" panose="020B0400000000000000" pitchFamily="34" charset="-128"/>
            </a:endParaRPr>
          </a:p>
          <a:p>
            <a:pPr algn="ctr"/>
            <a:r>
              <a:rPr lang="en-GB" sz="1400" b="1" dirty="0">
                <a:solidFill>
                  <a:schemeClr val="tx1">
                    <a:lumMod val="50000"/>
                    <a:lumOff val="50000"/>
                  </a:schemeClr>
                </a:solidFill>
                <a:latin typeface="Century Gothic" panose="020B0502020202020204" pitchFamily="34" charset="0"/>
                <a:ea typeface="Yu Gothic" panose="020B0400000000000000" pitchFamily="34" charset="-128"/>
              </a:rPr>
              <a:t>Proportion of Males And Females Receiving A Bonus</a:t>
            </a:r>
          </a:p>
          <a:p>
            <a:pPr algn="ctr"/>
            <a:endParaRPr lang="en-GB" sz="1200" b="1" dirty="0">
              <a:solidFill>
                <a:schemeClr val="tx1">
                  <a:lumMod val="50000"/>
                  <a:lumOff val="50000"/>
                </a:schemeClr>
              </a:solidFill>
              <a:latin typeface="Century Gothic" panose="020B0502020202020204" pitchFamily="34" charset="0"/>
              <a:ea typeface="Yu Gothic" panose="020B0400000000000000" pitchFamily="34" charset="-128"/>
            </a:endParaRPr>
          </a:p>
          <a:p>
            <a:pPr algn="just"/>
            <a:r>
              <a:rPr lang="en-GB" sz="1200" b="1" dirty="0">
                <a:solidFill>
                  <a:schemeClr val="tx1">
                    <a:lumMod val="50000"/>
                    <a:lumOff val="50000"/>
                  </a:schemeClr>
                </a:solidFill>
                <a:latin typeface="Century Gothic" panose="020B0502020202020204" pitchFamily="34" charset="0"/>
                <a:ea typeface="Yu Gothic" panose="020B0400000000000000" pitchFamily="34" charset="-128"/>
              </a:rPr>
              <a:t>Females 1.18%           Males 1.55%</a:t>
            </a:r>
          </a:p>
          <a:p>
            <a:pPr algn="just"/>
            <a:endParaRPr lang="en-GB" sz="1200" b="1" dirty="0">
              <a:solidFill>
                <a:schemeClr val="tx1">
                  <a:lumMod val="50000"/>
                  <a:lumOff val="50000"/>
                </a:schemeClr>
              </a:solidFill>
              <a:latin typeface="Century Gothic" panose="020B0502020202020204" pitchFamily="34" charset="0"/>
              <a:ea typeface="Yu Gothic" panose="020B0400000000000000" pitchFamily="34" charset="-128"/>
            </a:endParaRPr>
          </a:p>
          <a:p>
            <a:pPr algn="just"/>
            <a:r>
              <a:rPr lang="en-GB" sz="1200" dirty="0">
                <a:solidFill>
                  <a:schemeClr val="tx1">
                    <a:lumMod val="50000"/>
                    <a:lumOff val="50000"/>
                  </a:schemeClr>
                </a:solidFill>
                <a:latin typeface="Century Gothic" panose="020B0502020202020204" pitchFamily="34" charset="0"/>
                <a:ea typeface="Yu Gothic" panose="020B0400000000000000" pitchFamily="34" charset="-128"/>
              </a:rPr>
              <a:t>Calculations are based on 5 female workers out of a total 422 receiving a bonus and 2 male workers out of a total 129 receiving a bonus. </a:t>
            </a:r>
          </a:p>
        </p:txBody>
      </p:sp>
      <p:cxnSp>
        <p:nvCxnSpPr>
          <p:cNvPr id="70" name="Straight Connector 69">
            <a:extLst>
              <a:ext uri="{FF2B5EF4-FFF2-40B4-BE49-F238E27FC236}">
                <a16:creationId xmlns:a16="http://schemas.microsoft.com/office/drawing/2014/main" id="{358F00F8-5A8F-4237-A066-11A907A54BE8}"/>
              </a:ext>
            </a:extLst>
          </p:cNvPr>
          <p:cNvCxnSpPr>
            <a:cxnSpLocks/>
          </p:cNvCxnSpPr>
          <p:nvPr/>
        </p:nvCxnSpPr>
        <p:spPr>
          <a:xfrm>
            <a:off x="428513" y="4610100"/>
            <a:ext cx="2867137" cy="0"/>
          </a:xfrm>
          <a:prstGeom prst="line">
            <a:avLst/>
          </a:prstGeom>
          <a:ln w="19050">
            <a:solidFill>
              <a:srgbClr val="AF1B57"/>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D1B7654-0511-431A-ADBA-92370944345A}"/>
              </a:ext>
            </a:extLst>
          </p:cNvPr>
          <p:cNvSpPr txBox="1">
            <a:spLocks noGrp="1" noRot="1" noMove="1" noResize="1" noEditPoints="1" noAdjustHandles="1" noChangeArrowheads="1" noChangeShapeType="1"/>
          </p:cNvSpPr>
          <p:nvPr/>
        </p:nvSpPr>
        <p:spPr>
          <a:xfrm>
            <a:off x="484793" y="2943693"/>
            <a:ext cx="2735243" cy="338554"/>
          </a:xfrm>
          <a:prstGeom prst="rect">
            <a:avLst/>
          </a:prstGeom>
          <a:noFill/>
        </p:spPr>
        <p:txBody>
          <a:bodyPr wrap="square" rtlCol="0">
            <a:spAutoFit/>
          </a:bodyPr>
          <a:lstStyle/>
          <a:p>
            <a:pPr algn="ctr"/>
            <a:r>
              <a:rPr lang="en-GB" sz="1600" b="1" dirty="0">
                <a:solidFill>
                  <a:schemeClr val="tx1">
                    <a:lumMod val="50000"/>
                    <a:lumOff val="50000"/>
                  </a:schemeClr>
                </a:solidFill>
                <a:latin typeface="Century Gothic" panose="020B0502020202020204" pitchFamily="34" charset="0"/>
                <a:ea typeface="Yu Gothic" panose="020B0400000000000000" pitchFamily="34" charset="-128"/>
              </a:rPr>
              <a:t>GENDER BONUS GAP</a:t>
            </a:r>
          </a:p>
        </p:txBody>
      </p:sp>
      <p:graphicFrame>
        <p:nvGraphicFramePr>
          <p:cNvPr id="16" name="Chart 15">
            <a:extLst>
              <a:ext uri="{FF2B5EF4-FFF2-40B4-BE49-F238E27FC236}">
                <a16:creationId xmlns:a16="http://schemas.microsoft.com/office/drawing/2014/main" id="{B366E6C1-F51C-41B1-AC99-4563F5DE1E51}"/>
              </a:ext>
            </a:extLst>
          </p:cNvPr>
          <p:cNvGraphicFramePr/>
          <p:nvPr/>
        </p:nvGraphicFramePr>
        <p:xfrm>
          <a:off x="4085816" y="1460647"/>
          <a:ext cx="1821600" cy="1821600"/>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id="{A7FD1352-F935-4DF4-8E0A-4565E46AD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08" y="123718"/>
            <a:ext cx="578696" cy="942063"/>
          </a:xfrm>
          <a:prstGeom prst="rect">
            <a:avLst/>
          </a:prstGeom>
        </p:spPr>
      </p:pic>
      <p:sp>
        <p:nvSpPr>
          <p:cNvPr id="13" name="TextBox 12">
            <a:extLst>
              <a:ext uri="{FF2B5EF4-FFF2-40B4-BE49-F238E27FC236}">
                <a16:creationId xmlns:a16="http://schemas.microsoft.com/office/drawing/2014/main" id="{D28600DA-AB52-6662-B0AE-8A4F1CE28EF7}"/>
              </a:ext>
            </a:extLst>
          </p:cNvPr>
          <p:cNvSpPr txBox="1"/>
          <p:nvPr/>
        </p:nvSpPr>
        <p:spPr>
          <a:xfrm>
            <a:off x="4357352" y="839070"/>
            <a:ext cx="7132283" cy="2677656"/>
          </a:xfrm>
          <a:prstGeom prst="rect">
            <a:avLst/>
          </a:prstGeom>
          <a:noFill/>
        </p:spPr>
        <p:txBody>
          <a:bodyPr wrap="square">
            <a:spAutoFit/>
          </a:bodyPr>
          <a:lstStyle/>
          <a:p>
            <a:r>
              <a:rPr lang="en-GB" sz="1200" b="1" dirty="0">
                <a:solidFill>
                  <a:schemeClr val="tx1">
                    <a:lumMod val="50000"/>
                    <a:lumOff val="50000"/>
                  </a:schemeClr>
                </a:solidFill>
                <a:latin typeface="Century Gothic" panose="020B0502020202020204" pitchFamily="34" charset="0"/>
                <a:ea typeface="Yu Gothic" panose="020B0400000000000000" pitchFamily="34" charset="-128"/>
              </a:rPr>
              <a:t>Contribution </a:t>
            </a:r>
          </a:p>
          <a:p>
            <a:endParaRPr lang="en-GB" sz="1200" b="1" dirty="0">
              <a:solidFill>
                <a:schemeClr val="tx1">
                  <a:lumMod val="50000"/>
                  <a:lumOff val="50000"/>
                </a:schemeClr>
              </a:solidFill>
              <a:latin typeface="Century Gothic" panose="020B0502020202020204" pitchFamily="34" charset="0"/>
              <a:ea typeface="Yu Gothic" panose="020B0400000000000000" pitchFamily="34" charset="-128"/>
            </a:endParaRPr>
          </a:p>
          <a:p>
            <a:r>
              <a:rPr lang="en-GB" sz="1200" dirty="0">
                <a:solidFill>
                  <a:schemeClr val="tx1">
                    <a:lumMod val="50000"/>
                    <a:lumOff val="50000"/>
                  </a:schemeClr>
                </a:solidFill>
                <a:latin typeface="Century Gothic" panose="020B0502020202020204" pitchFamily="34" charset="0"/>
                <a:ea typeface="Yu Gothic" panose="020B0400000000000000" pitchFamily="34" charset="-128"/>
              </a:rPr>
              <a:t>This graph shows how each location contributes to the overall pay gap. </a:t>
            </a:r>
          </a:p>
          <a:p>
            <a:endParaRPr lang="en-GB" sz="1200" dirty="0">
              <a:solidFill>
                <a:schemeClr val="tx1">
                  <a:lumMod val="50000"/>
                  <a:lumOff val="50000"/>
                </a:schemeClr>
              </a:solidFill>
              <a:latin typeface="Century Gothic" panose="020B0502020202020204" pitchFamily="34" charset="0"/>
              <a:ea typeface="Yu Gothic" panose="020B0400000000000000" pitchFamily="34" charset="-128"/>
            </a:endParaRPr>
          </a:p>
          <a:p>
            <a:pPr algn="just"/>
            <a:r>
              <a:rPr lang="en-GB" sz="1200" dirty="0">
                <a:solidFill>
                  <a:schemeClr val="tx1">
                    <a:lumMod val="50000"/>
                    <a:lumOff val="50000"/>
                  </a:schemeClr>
                </a:solidFill>
                <a:latin typeface="Century Gothic" panose="020B0502020202020204" pitchFamily="34" charset="0"/>
                <a:ea typeface="Yu Gothic" panose="020B0400000000000000" pitchFamily="34" charset="-128"/>
              </a:rPr>
              <a:t>Contribution can be a positive number i.e. the location is contributing to increasing the overall gap, or it can be a negative number,  which means the location is contributing to reducing the overall gap. This in turn helps to pin-point  any areas that may need addressing (i.e. if it is a positive number).  </a:t>
            </a:r>
          </a:p>
          <a:p>
            <a:pPr algn="just"/>
            <a:endParaRPr lang="en-GB" sz="1200" dirty="0">
              <a:solidFill>
                <a:schemeClr val="tx1">
                  <a:lumMod val="50000"/>
                  <a:lumOff val="50000"/>
                </a:schemeClr>
              </a:solidFill>
              <a:latin typeface="Century Gothic" panose="020B0502020202020204" pitchFamily="34" charset="0"/>
              <a:ea typeface="Yu Gothic" panose="020B0400000000000000" pitchFamily="34" charset="-128"/>
            </a:endParaRPr>
          </a:p>
          <a:p>
            <a:pPr algn="just"/>
            <a:r>
              <a:rPr lang="en-GB" sz="1200" dirty="0">
                <a:solidFill>
                  <a:schemeClr val="tx1">
                    <a:lumMod val="50000"/>
                    <a:lumOff val="50000"/>
                  </a:schemeClr>
                </a:solidFill>
                <a:latin typeface="Century Gothic" panose="020B0502020202020204" pitchFamily="34" charset="0"/>
                <a:ea typeface="Yu Gothic" panose="020B0400000000000000" pitchFamily="34" charset="-128"/>
              </a:rPr>
              <a:t>Last year the  highest contributor towards our mean pay gap was EH with 15%. This year  that trend continues, however figures for April 2023 (4.73%) show that EH’s contribution to the gender gap has decreased significantly compared to April 2022.  </a:t>
            </a:r>
            <a:endParaRPr lang="en-GB" sz="1200" dirty="0">
              <a:solidFill>
                <a:schemeClr val="tx1">
                  <a:lumMod val="50000"/>
                  <a:lumOff val="50000"/>
                </a:schemeClr>
              </a:solidFill>
              <a:latin typeface="Yu Gothic" panose="020B0400000000000000" pitchFamily="34" charset="-128"/>
              <a:ea typeface="Yu Gothic" panose="020B0400000000000000" pitchFamily="34" charset="-128"/>
            </a:endParaRPr>
          </a:p>
          <a:p>
            <a:endParaRPr lang="en-GB" sz="1200" dirty="0">
              <a:solidFill>
                <a:schemeClr val="tx1">
                  <a:lumMod val="50000"/>
                  <a:lumOff val="50000"/>
                </a:schemeClr>
              </a:solidFill>
              <a:latin typeface="Yu Gothic" panose="020B0400000000000000" pitchFamily="34" charset="-128"/>
              <a:ea typeface="Yu Gothic" panose="020B0400000000000000" pitchFamily="34" charset="-128"/>
            </a:endParaRPr>
          </a:p>
          <a:p>
            <a:endParaRPr lang="en-GB" sz="1200" dirty="0">
              <a:solidFill>
                <a:schemeClr val="tx1">
                  <a:lumMod val="50000"/>
                  <a:lumOff val="50000"/>
                </a:schemeClr>
              </a:solidFill>
              <a:latin typeface="Yu Gothic" panose="020B0400000000000000" pitchFamily="34" charset="-128"/>
              <a:ea typeface="Yu Gothic" panose="020B0400000000000000" pitchFamily="34" charset="-128"/>
            </a:endParaRPr>
          </a:p>
        </p:txBody>
      </p:sp>
      <p:graphicFrame>
        <p:nvGraphicFramePr>
          <p:cNvPr id="115" name="Chart 114">
            <a:extLst>
              <a:ext uri="{FF2B5EF4-FFF2-40B4-BE49-F238E27FC236}">
                <a16:creationId xmlns:a16="http://schemas.microsoft.com/office/drawing/2014/main" id="{D855800D-1451-423D-BEE2-DE6E7C8D94EC}"/>
              </a:ext>
            </a:extLst>
          </p:cNvPr>
          <p:cNvGraphicFramePr/>
          <p:nvPr>
            <p:extLst>
              <p:ext uri="{D42A27DB-BD31-4B8C-83A1-F6EECF244321}">
                <p14:modId xmlns:p14="http://schemas.microsoft.com/office/powerpoint/2010/main" val="795197124"/>
              </p:ext>
            </p:extLst>
          </p:nvPr>
        </p:nvGraphicFramePr>
        <p:xfrm>
          <a:off x="4010591" y="4298457"/>
          <a:ext cx="1821600" cy="1821600"/>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9">
            <a:extLst>
              <a:ext uri="{FF2B5EF4-FFF2-40B4-BE49-F238E27FC236}">
                <a16:creationId xmlns:a16="http://schemas.microsoft.com/office/drawing/2014/main" id="{BB88CE66-D732-241E-4215-A35A29411E4B}"/>
              </a:ext>
            </a:extLst>
          </p:cNvPr>
          <p:cNvGrpSpPr/>
          <p:nvPr/>
        </p:nvGrpSpPr>
        <p:grpSpPr>
          <a:xfrm>
            <a:off x="4302007" y="3266093"/>
            <a:ext cx="6827126" cy="3383860"/>
            <a:chOff x="4309082" y="3106631"/>
            <a:chExt cx="6827126" cy="3383860"/>
          </a:xfrm>
        </p:grpSpPr>
        <p:pic>
          <p:nvPicPr>
            <p:cNvPr id="15" name="Picture 14" descr="A graph with blue rectangles&#10;&#10;Description automatically generated">
              <a:extLst>
                <a:ext uri="{FF2B5EF4-FFF2-40B4-BE49-F238E27FC236}">
                  <a16:creationId xmlns:a16="http://schemas.microsoft.com/office/drawing/2014/main" id="{270B9986-341F-1F70-063B-EDAB6E8A8C4C}"/>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9082" y="3106631"/>
              <a:ext cx="6827126" cy="3383860"/>
            </a:xfrm>
            <a:prstGeom prst="rect">
              <a:avLst/>
            </a:prstGeom>
            <a:solidFill>
              <a:srgbClr val="E72276"/>
            </a:solidFill>
            <a:ln>
              <a:solidFill>
                <a:srgbClr val="E72276"/>
              </a:solidFill>
            </a:ln>
          </p:spPr>
        </p:pic>
        <p:sp>
          <p:nvSpPr>
            <p:cNvPr id="4" name="Rectangle 3">
              <a:extLst>
                <a:ext uri="{FF2B5EF4-FFF2-40B4-BE49-F238E27FC236}">
                  <a16:creationId xmlns:a16="http://schemas.microsoft.com/office/drawing/2014/main" id="{C979AB3C-47E0-F580-F5FC-A34C46F13838}"/>
                </a:ext>
              </a:extLst>
            </p:cNvPr>
            <p:cNvSpPr/>
            <p:nvPr/>
          </p:nvSpPr>
          <p:spPr>
            <a:xfrm>
              <a:off x="6696075" y="3681413"/>
              <a:ext cx="709606" cy="404812"/>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AA01788-FF88-8C31-C9A2-2E0FB4880C9E}"/>
                </a:ext>
              </a:extLst>
            </p:cNvPr>
            <p:cNvSpPr/>
            <p:nvPr/>
          </p:nvSpPr>
          <p:spPr>
            <a:xfrm>
              <a:off x="6696074" y="4165426"/>
              <a:ext cx="1000125" cy="404812"/>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21BEFF3-5213-0BE6-F994-4A21466C7B45}"/>
                </a:ext>
              </a:extLst>
            </p:cNvPr>
            <p:cNvSpPr/>
            <p:nvPr/>
          </p:nvSpPr>
          <p:spPr>
            <a:xfrm>
              <a:off x="6696074" y="4641539"/>
              <a:ext cx="3948114" cy="404812"/>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BA14A75-2AA2-0371-17BB-BE5758AD35DF}"/>
                </a:ext>
              </a:extLst>
            </p:cNvPr>
            <p:cNvSpPr/>
            <p:nvPr/>
          </p:nvSpPr>
          <p:spPr>
            <a:xfrm>
              <a:off x="5795693" y="5116281"/>
              <a:ext cx="900381" cy="404812"/>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5235B84-E63E-D964-907C-D142C1381077}"/>
                </a:ext>
              </a:extLst>
            </p:cNvPr>
            <p:cNvSpPr/>
            <p:nvPr/>
          </p:nvSpPr>
          <p:spPr>
            <a:xfrm>
              <a:off x="6696074" y="5591023"/>
              <a:ext cx="1933576" cy="404812"/>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0155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CB63-6960-DA4E-852E-C092D946E0A2}"/>
              </a:ext>
            </a:extLst>
          </p:cNvPr>
          <p:cNvSpPr txBox="1">
            <a:spLocks/>
          </p:cNvSpPr>
          <p:nvPr/>
        </p:nvSpPr>
        <p:spPr>
          <a:xfrm>
            <a:off x="1044710" y="480042"/>
            <a:ext cx="8612218" cy="557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a:solidFill>
                  <a:schemeClr val="tx1">
                    <a:lumMod val="50000"/>
                    <a:lumOff val="50000"/>
                  </a:schemeClr>
                </a:solidFill>
                <a:latin typeface="Century Gothic" panose="020B0502020202020204" pitchFamily="34" charset="0"/>
              </a:rPr>
              <a:t>Gender Pay Gap Trends</a:t>
            </a:r>
            <a:endParaRPr kumimoji="0" lang="en-US" sz="2800" b="0" i="0"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cs typeface="Arial" panose="020B0604020202020204" pitchFamily="34" charset="0"/>
            </a:endParaRPr>
          </a:p>
        </p:txBody>
      </p:sp>
      <p:sp>
        <p:nvSpPr>
          <p:cNvPr id="5" name="object 4">
            <a:extLst>
              <a:ext uri="{FF2B5EF4-FFF2-40B4-BE49-F238E27FC236}">
                <a16:creationId xmlns:a16="http://schemas.microsoft.com/office/drawing/2014/main" id="{C2730712-A4FA-4E5E-8BBD-4203A888CCF6}"/>
              </a:ext>
            </a:extLst>
          </p:cNvPr>
          <p:cNvSpPr txBox="1"/>
          <p:nvPr/>
        </p:nvSpPr>
        <p:spPr>
          <a:xfrm>
            <a:off x="402431" y="1248668"/>
            <a:ext cx="11387138" cy="2119170"/>
          </a:xfrm>
          <a:prstGeom prst="rect">
            <a:avLst/>
          </a:prstGeom>
        </p:spPr>
        <p:txBody>
          <a:bodyPr vert="horz" wrap="square" lIns="0" tIns="13335" rIns="0" bIns="0" rtlCol="0">
            <a:spAutoFit/>
          </a:bodyPr>
          <a:lstStyle/>
          <a:p>
            <a:pPr marL="184150" marR="5080" indent="-171450" algn="just">
              <a:spcBef>
                <a:spcPts val="105"/>
              </a:spcBef>
              <a:buFont typeface="Arial" panose="020B0604020202020204" pitchFamily="34" charset="0"/>
              <a:buChar char="•"/>
            </a:pPr>
            <a:endParaRPr lang="en-GB" sz="9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endParaRPr>
          </a:p>
          <a:p>
            <a:pPr marL="184150" marR="5080" indent="-171450" algn="just">
              <a:spcBef>
                <a:spcPts val="105"/>
              </a:spcBef>
              <a:buFont typeface="Arial" panose="020B0604020202020204" pitchFamily="34" charset="0"/>
              <a:buChar char="•"/>
            </a:pPr>
            <a:r>
              <a:rPr lang="en-GB" sz="11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rPr>
              <a:t>We have successfully continued to reduce our Gender Pay Gap year on year since 2019 as the graphs show below. In April 2023, the UK’s gender pay gap for full-time employees was 14.3%, meaning that average pay for full-time female employees was 14.3% lower than for full-time male employees. At 8.03% Oakland </a:t>
            </a:r>
            <a:r>
              <a:rPr lang="en-GB" sz="1100" spc="20" dirty="0" err="1">
                <a:solidFill>
                  <a:schemeClr val="tx1">
                    <a:lumMod val="50000"/>
                    <a:lumOff val="50000"/>
                  </a:schemeClr>
                </a:solidFill>
                <a:latin typeface="Century Gothic" panose="020B0502020202020204" pitchFamily="34" charset="0"/>
                <a:ea typeface="Yu Gothic" panose="020B0400000000000000" pitchFamily="34" charset="-128"/>
                <a:cs typeface="Century Gothic"/>
              </a:rPr>
              <a:t>Primecare’s</a:t>
            </a:r>
            <a:r>
              <a:rPr lang="en-GB" sz="11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rPr>
              <a:t> gender pay gap is lower than the UK average and is also lower when compared to the average gender pay gap for organisations in the Southeast (12.9%).  </a:t>
            </a:r>
          </a:p>
          <a:p>
            <a:pPr marL="184150" marR="5080" indent="-171450" algn="just">
              <a:spcBef>
                <a:spcPts val="105"/>
              </a:spcBef>
              <a:buFont typeface="Arial" panose="020B0604020202020204" pitchFamily="34" charset="0"/>
              <a:buChar char="•"/>
            </a:pPr>
            <a:endParaRPr lang="en-GB" sz="11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endParaRPr>
          </a:p>
          <a:p>
            <a:pPr marL="184150" marR="5080" indent="-171450" algn="just">
              <a:spcBef>
                <a:spcPts val="105"/>
              </a:spcBef>
              <a:buFont typeface="Arial" panose="020B0604020202020204" pitchFamily="34" charset="0"/>
              <a:buChar char="•"/>
            </a:pPr>
            <a:r>
              <a:rPr lang="en-GB" sz="11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rPr>
              <a:t>At 10.29% Oakland Primecare’s median gender pay gap fell slightly when compared to figures reported for April 2023 and is also lower compared to the UK average for all sectors for 2023 (12%). </a:t>
            </a:r>
          </a:p>
          <a:p>
            <a:pPr marL="184150" marR="5080" indent="-171450" algn="just">
              <a:spcBef>
                <a:spcPts val="105"/>
              </a:spcBef>
              <a:buFont typeface="Arial" panose="020B0604020202020204" pitchFamily="34" charset="0"/>
              <a:buChar char="•"/>
            </a:pPr>
            <a:endParaRPr lang="en-GB" sz="11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endParaRPr>
          </a:p>
          <a:p>
            <a:pPr marL="184150" marR="5080" indent="-171450" algn="just">
              <a:spcBef>
                <a:spcPts val="105"/>
              </a:spcBef>
              <a:buFont typeface="Arial" panose="020B0604020202020204" pitchFamily="34" charset="0"/>
              <a:buChar char="•"/>
            </a:pPr>
            <a:r>
              <a:rPr lang="en-GB" sz="11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rPr>
              <a:t>Source: Office for National Statistics (ONS) April 2023. </a:t>
            </a:r>
          </a:p>
          <a:p>
            <a:pPr marL="184150" marR="5080" indent="-171450" algn="just">
              <a:spcBef>
                <a:spcPts val="105"/>
              </a:spcBef>
              <a:buFont typeface="Arial" panose="020B0604020202020204" pitchFamily="34" charset="0"/>
              <a:buChar char="•"/>
            </a:pPr>
            <a:endParaRPr lang="en-GB" sz="1100" spc="20" dirty="0">
              <a:solidFill>
                <a:schemeClr val="tx1">
                  <a:lumMod val="50000"/>
                  <a:lumOff val="50000"/>
                </a:schemeClr>
              </a:solidFill>
              <a:latin typeface="Century Gothic" panose="020B0502020202020204" pitchFamily="34" charset="0"/>
              <a:ea typeface="Yu Gothic" panose="020B0400000000000000" pitchFamily="34" charset="-128"/>
              <a:cs typeface="Century Gothic"/>
            </a:endParaRPr>
          </a:p>
          <a:p>
            <a:pPr marL="12700" marR="5080" algn="just">
              <a:spcBef>
                <a:spcPts val="105"/>
              </a:spcBef>
            </a:pPr>
            <a:endParaRPr lang="en-GB" sz="1200" dirty="0">
              <a:solidFill>
                <a:schemeClr val="tx1">
                  <a:lumMod val="50000"/>
                  <a:lumOff val="50000"/>
                </a:schemeClr>
              </a:solidFill>
              <a:latin typeface="Century Gothic"/>
              <a:cs typeface="Century Gothic"/>
            </a:endParaRPr>
          </a:p>
        </p:txBody>
      </p:sp>
      <p:sp>
        <p:nvSpPr>
          <p:cNvPr id="4" name="Rectangle 1">
            <a:extLst>
              <a:ext uri="{FF2B5EF4-FFF2-40B4-BE49-F238E27FC236}">
                <a16:creationId xmlns:a16="http://schemas.microsoft.com/office/drawing/2014/main" id="{69B37804-7E73-47CC-A556-C91BD33074F6}"/>
              </a:ext>
            </a:extLst>
          </p:cNvPr>
          <p:cNvSpPr>
            <a:spLocks noChangeArrowheads="1"/>
          </p:cNvSpPr>
          <p:nvPr/>
        </p:nvSpPr>
        <p:spPr bwMode="auto">
          <a:xfrm>
            <a:off x="2886075" y="3018598"/>
            <a:ext cx="184731" cy="70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6176"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6" name="Table 15">
            <a:extLst>
              <a:ext uri="{FF2B5EF4-FFF2-40B4-BE49-F238E27FC236}">
                <a16:creationId xmlns:a16="http://schemas.microsoft.com/office/drawing/2014/main" id="{04CA6749-15A8-8448-F68C-38564C38B839}"/>
              </a:ext>
            </a:extLst>
          </p:cNvPr>
          <p:cNvGraphicFramePr>
            <a:graphicFrameLocks noGrp="1"/>
          </p:cNvGraphicFramePr>
          <p:nvPr>
            <p:extLst>
              <p:ext uri="{D42A27DB-BD31-4B8C-83A1-F6EECF244321}">
                <p14:modId xmlns:p14="http://schemas.microsoft.com/office/powerpoint/2010/main" val="3157108005"/>
              </p:ext>
            </p:extLst>
          </p:nvPr>
        </p:nvGraphicFramePr>
        <p:xfrm>
          <a:off x="250032" y="3230079"/>
          <a:ext cx="4845842" cy="1546828"/>
        </p:xfrm>
        <a:graphic>
          <a:graphicData uri="http://schemas.openxmlformats.org/drawingml/2006/table">
            <a:tbl>
              <a:tblPr firstRow="1" firstCol="1" bandRow="1"/>
              <a:tblGrid>
                <a:gridCol w="701249">
                  <a:extLst>
                    <a:ext uri="{9D8B030D-6E8A-4147-A177-3AD203B41FA5}">
                      <a16:colId xmlns:a16="http://schemas.microsoft.com/office/drawing/2014/main" val="1722797559"/>
                    </a:ext>
                  </a:extLst>
                </a:gridCol>
                <a:gridCol w="1949897">
                  <a:extLst>
                    <a:ext uri="{9D8B030D-6E8A-4147-A177-3AD203B41FA5}">
                      <a16:colId xmlns:a16="http://schemas.microsoft.com/office/drawing/2014/main" val="317866668"/>
                    </a:ext>
                  </a:extLst>
                </a:gridCol>
                <a:gridCol w="2194696">
                  <a:extLst>
                    <a:ext uri="{9D8B030D-6E8A-4147-A177-3AD203B41FA5}">
                      <a16:colId xmlns:a16="http://schemas.microsoft.com/office/drawing/2014/main" val="76822194"/>
                    </a:ext>
                  </a:extLst>
                </a:gridCol>
              </a:tblGrid>
              <a:tr h="600902">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 Year</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Oakland Primecare Mean Gender Pay Gap (%)</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Change From Previous Year (percentage points)</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2988321"/>
                  </a:ext>
                </a:extLst>
              </a:tr>
              <a:tr h="85311">
                <a:tc>
                  <a:txBody>
                    <a:bodyPr/>
                    <a:lstStyle/>
                    <a:p>
                      <a:pPr algn="ctr">
                        <a:lnSpc>
                          <a:spcPct val="107000"/>
                        </a:lnSpc>
                        <a:spcAft>
                          <a:spcPts val="800"/>
                        </a:spcAft>
                      </a:pPr>
                      <a:r>
                        <a:rPr lang="en-GB" sz="1100" kern="100" baseline="0" dirty="0">
                          <a:solidFill>
                            <a:schemeClr val="bg1"/>
                          </a:solidFill>
                          <a:effectLst/>
                          <a:highlight>
                            <a:srgbClr val="AE1B57"/>
                          </a:highlight>
                          <a:latin typeface="Century Gothic" panose="020B0502020202020204" pitchFamily="34" charset="0"/>
                          <a:ea typeface="Aptos" panose="020B0004020202020204" pitchFamily="34" charset="0"/>
                          <a:cs typeface="Times New Roman" panose="02020603050405020304" pitchFamily="18" charset="0"/>
                        </a:rPr>
                        <a:t>2023</a:t>
                      </a:r>
                      <a:endParaRPr lang="en-GB" sz="1100" kern="100" baseline="0" dirty="0">
                        <a:solidFill>
                          <a:schemeClr val="bg1"/>
                        </a:solidFill>
                        <a:effectLst/>
                        <a:highlight>
                          <a:srgbClr val="AE1B5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en-GB" sz="1100" kern="100" baseline="0" dirty="0">
                          <a:solidFill>
                            <a:schemeClr val="bg1"/>
                          </a:solidFill>
                          <a:effectLst/>
                          <a:highlight>
                            <a:srgbClr val="AE1B57"/>
                          </a:highlight>
                          <a:latin typeface="Century Gothic" panose="020B0502020202020204" pitchFamily="34" charset="0"/>
                          <a:ea typeface="Aptos" panose="020B0004020202020204" pitchFamily="34" charset="0"/>
                          <a:cs typeface="Times New Roman" panose="02020603050405020304" pitchFamily="18" charset="0"/>
                        </a:rPr>
                        <a:t>8.03</a:t>
                      </a:r>
                      <a:endParaRPr lang="en-GB" sz="1100" kern="100" baseline="0" dirty="0">
                        <a:solidFill>
                          <a:schemeClr val="bg1"/>
                        </a:solidFill>
                        <a:effectLst/>
                        <a:highlight>
                          <a:srgbClr val="AE1B5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en-GB" sz="1100" kern="100" baseline="0" dirty="0">
                          <a:solidFill>
                            <a:schemeClr val="bg1"/>
                          </a:solidFill>
                          <a:effectLst/>
                          <a:highlight>
                            <a:srgbClr val="AE1B57"/>
                          </a:highlight>
                          <a:latin typeface="Century Gothic" panose="020B0502020202020204" pitchFamily="34" charset="0"/>
                          <a:ea typeface="Aptos" panose="020B0004020202020204" pitchFamily="34" charset="0"/>
                          <a:cs typeface="Times New Roman" panose="02020603050405020304" pitchFamily="18" charset="0"/>
                        </a:rPr>
                        <a:t>-1.97</a:t>
                      </a:r>
                      <a:endParaRPr lang="en-GB" sz="1100" kern="100" baseline="0" dirty="0">
                        <a:solidFill>
                          <a:schemeClr val="bg1"/>
                        </a:solidFill>
                        <a:effectLst/>
                        <a:highlight>
                          <a:srgbClr val="AE1B5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975950356"/>
                  </a:ext>
                </a:extLst>
              </a:tr>
              <a:tr h="168460">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2022</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10.9</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-11.8</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55098"/>
                  </a:ext>
                </a:extLst>
              </a:tr>
              <a:tr h="209422">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2021</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22.7</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-3.2</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85648"/>
                  </a:ext>
                </a:extLst>
              </a:tr>
              <a:tr h="196738">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2020</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25.9</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-9.1</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395751"/>
                  </a:ext>
                </a:extLst>
              </a:tr>
              <a:tr h="196738">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2019</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35</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0</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1213329"/>
                  </a:ext>
                </a:extLst>
              </a:tr>
            </a:tbl>
          </a:graphicData>
        </a:graphic>
      </p:graphicFrame>
      <p:graphicFrame>
        <p:nvGraphicFramePr>
          <p:cNvPr id="20" name="Table 19">
            <a:extLst>
              <a:ext uri="{FF2B5EF4-FFF2-40B4-BE49-F238E27FC236}">
                <a16:creationId xmlns:a16="http://schemas.microsoft.com/office/drawing/2014/main" id="{2ED90B9A-4A10-E935-9BE2-B16C6DD3EC9B}"/>
              </a:ext>
            </a:extLst>
          </p:cNvPr>
          <p:cNvGraphicFramePr>
            <a:graphicFrameLocks noGrp="1"/>
          </p:cNvGraphicFramePr>
          <p:nvPr>
            <p:extLst>
              <p:ext uri="{D42A27DB-BD31-4B8C-83A1-F6EECF244321}">
                <p14:modId xmlns:p14="http://schemas.microsoft.com/office/powerpoint/2010/main" val="2547681463"/>
              </p:ext>
            </p:extLst>
          </p:nvPr>
        </p:nvGraphicFramePr>
        <p:xfrm>
          <a:off x="250032" y="5068352"/>
          <a:ext cx="4845842" cy="1528466"/>
        </p:xfrm>
        <a:graphic>
          <a:graphicData uri="http://schemas.openxmlformats.org/drawingml/2006/table">
            <a:tbl>
              <a:tblPr firstRow="1" firstCol="1" bandRow="1"/>
              <a:tblGrid>
                <a:gridCol w="701249">
                  <a:extLst>
                    <a:ext uri="{9D8B030D-6E8A-4147-A177-3AD203B41FA5}">
                      <a16:colId xmlns:a16="http://schemas.microsoft.com/office/drawing/2014/main" val="1722797559"/>
                    </a:ext>
                  </a:extLst>
                </a:gridCol>
                <a:gridCol w="1949897">
                  <a:extLst>
                    <a:ext uri="{9D8B030D-6E8A-4147-A177-3AD203B41FA5}">
                      <a16:colId xmlns:a16="http://schemas.microsoft.com/office/drawing/2014/main" val="317866668"/>
                    </a:ext>
                  </a:extLst>
                </a:gridCol>
                <a:gridCol w="2194696">
                  <a:extLst>
                    <a:ext uri="{9D8B030D-6E8A-4147-A177-3AD203B41FA5}">
                      <a16:colId xmlns:a16="http://schemas.microsoft.com/office/drawing/2014/main" val="76822194"/>
                    </a:ext>
                  </a:extLst>
                </a:gridCol>
              </a:tblGrid>
              <a:tr h="556307">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 Year</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Oakland Primecare Median Gender Pay Gap (%)</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Change From Previous Year (percentage points)</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2988321"/>
                  </a:ext>
                </a:extLst>
              </a:tr>
              <a:tr h="185207">
                <a:tc>
                  <a:txBody>
                    <a:bodyPr/>
                    <a:lstStyle/>
                    <a:p>
                      <a:pPr algn="ctr">
                        <a:lnSpc>
                          <a:spcPct val="107000"/>
                        </a:lnSpc>
                        <a:spcAft>
                          <a:spcPts val="800"/>
                        </a:spcAft>
                      </a:pPr>
                      <a:r>
                        <a:rPr lang="en-GB" sz="1100" kern="100" baseline="0" dirty="0">
                          <a:solidFill>
                            <a:schemeClr val="bg1"/>
                          </a:solidFill>
                          <a:effectLst/>
                          <a:highlight>
                            <a:srgbClr val="AE1B57"/>
                          </a:highlight>
                          <a:latin typeface="Century Gothic" panose="020B0502020202020204" pitchFamily="34" charset="0"/>
                          <a:ea typeface="Aptos" panose="020B0004020202020204" pitchFamily="34" charset="0"/>
                          <a:cs typeface="Times New Roman" panose="02020603050405020304" pitchFamily="18" charset="0"/>
                        </a:rPr>
                        <a:t>2023</a:t>
                      </a:r>
                      <a:endParaRPr lang="en-GB" sz="1100" kern="100" baseline="0" dirty="0">
                        <a:solidFill>
                          <a:schemeClr val="bg1"/>
                        </a:solidFill>
                        <a:effectLst/>
                        <a:highlight>
                          <a:srgbClr val="AE1B5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en-GB" sz="1100" kern="100" baseline="0" dirty="0">
                          <a:solidFill>
                            <a:schemeClr val="bg1"/>
                          </a:solidFill>
                          <a:effectLst/>
                          <a:highlight>
                            <a:srgbClr val="AE1B57"/>
                          </a:highlight>
                          <a:latin typeface="Century Gothic" panose="020B0502020202020204" pitchFamily="34" charset="0"/>
                          <a:ea typeface="Aptos" panose="020B0004020202020204" pitchFamily="34" charset="0"/>
                          <a:cs typeface="Times New Roman" panose="02020603050405020304" pitchFamily="18" charset="0"/>
                        </a:rPr>
                        <a:t>10.29</a:t>
                      </a:r>
                      <a:endParaRPr lang="en-GB" sz="1100" kern="100" baseline="0" dirty="0">
                        <a:solidFill>
                          <a:schemeClr val="bg1"/>
                        </a:solidFill>
                        <a:effectLst/>
                        <a:highlight>
                          <a:srgbClr val="AE1B5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en-GB" sz="1100" kern="100" baseline="0" dirty="0">
                          <a:solidFill>
                            <a:schemeClr val="bg1"/>
                          </a:solidFill>
                          <a:effectLst/>
                          <a:highlight>
                            <a:srgbClr val="AE1B57"/>
                          </a:highlight>
                          <a:latin typeface="Century Gothic" panose="020B0502020202020204" pitchFamily="34" charset="0"/>
                          <a:ea typeface="Aptos" panose="020B0004020202020204" pitchFamily="34" charset="0"/>
                          <a:cs typeface="Times New Roman" panose="02020603050405020304" pitchFamily="18" charset="0"/>
                        </a:rPr>
                        <a:t>--1.31</a:t>
                      </a:r>
                      <a:endParaRPr lang="en-GB" sz="1100" kern="100" baseline="0" dirty="0">
                        <a:solidFill>
                          <a:schemeClr val="bg1"/>
                        </a:solidFill>
                        <a:effectLst/>
                        <a:highlight>
                          <a:srgbClr val="AE1B57"/>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975950356"/>
                  </a:ext>
                </a:extLst>
              </a:tr>
              <a:tr h="196738">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2022</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11.6</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15.2</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55098"/>
                  </a:ext>
                </a:extLst>
              </a:tr>
              <a:tr h="196738">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2021</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-3.6</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-15</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85648"/>
                  </a:ext>
                </a:extLst>
              </a:tr>
              <a:tr h="196738">
                <a:tc>
                  <a:txBody>
                    <a:bodyPr/>
                    <a:lstStyle/>
                    <a:p>
                      <a:pPr algn="ctr">
                        <a:lnSpc>
                          <a:spcPct val="107000"/>
                        </a:lnSpc>
                        <a:spcAft>
                          <a:spcPts val="800"/>
                        </a:spcAft>
                      </a:pPr>
                      <a:r>
                        <a:rPr lang="en-GB" sz="1100" kern="10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2020</a:t>
                      </a:r>
                      <a:endParaRPr lang="en-GB" sz="1100" kern="10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11.4</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5.7</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395751"/>
                  </a:ext>
                </a:extLst>
              </a:tr>
              <a:tr h="196738">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2019</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5.7</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1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rPr>
                        <a:t>0</a:t>
                      </a:r>
                      <a:endParaRPr lang="en-GB" sz="1100" kern="100" dirty="0">
                        <a:solidFill>
                          <a:schemeClr val="tx1">
                            <a:lumMod val="65000"/>
                            <a:lumOff val="3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1213329"/>
                  </a:ext>
                </a:extLst>
              </a:tr>
            </a:tbl>
          </a:graphicData>
        </a:graphic>
      </p:graphicFrame>
      <p:graphicFrame>
        <p:nvGraphicFramePr>
          <p:cNvPr id="23" name="Chart 22">
            <a:extLst>
              <a:ext uri="{FF2B5EF4-FFF2-40B4-BE49-F238E27FC236}">
                <a16:creationId xmlns:a16="http://schemas.microsoft.com/office/drawing/2014/main" id="{DB8A3750-8DAA-B95E-A2EF-FE33C1E8F2E7}"/>
              </a:ext>
            </a:extLst>
          </p:cNvPr>
          <p:cNvGraphicFramePr/>
          <p:nvPr>
            <p:extLst>
              <p:ext uri="{D42A27DB-BD31-4B8C-83A1-F6EECF244321}">
                <p14:modId xmlns:p14="http://schemas.microsoft.com/office/powerpoint/2010/main" val="1468593623"/>
              </p:ext>
            </p:extLst>
          </p:nvPr>
        </p:nvGraphicFramePr>
        <p:xfrm>
          <a:off x="6427155" y="3230079"/>
          <a:ext cx="4588137" cy="1528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3A2C40FB-3EA0-BA5B-787E-97D232BF03FB}"/>
              </a:ext>
            </a:extLst>
          </p:cNvPr>
          <p:cNvGraphicFramePr/>
          <p:nvPr>
            <p:extLst>
              <p:ext uri="{D42A27DB-BD31-4B8C-83A1-F6EECF244321}">
                <p14:modId xmlns:p14="http://schemas.microsoft.com/office/powerpoint/2010/main" val="2965935973"/>
              </p:ext>
            </p:extLst>
          </p:nvPr>
        </p:nvGraphicFramePr>
        <p:xfrm>
          <a:off x="6427155" y="5068352"/>
          <a:ext cx="4588137" cy="1528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753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EF7724-FF54-4BF5-9F14-F58E77D45424}"/>
              </a:ext>
            </a:extLst>
          </p:cNvPr>
          <p:cNvSpPr txBox="1"/>
          <p:nvPr/>
        </p:nvSpPr>
        <p:spPr>
          <a:xfrm>
            <a:off x="159391" y="218114"/>
            <a:ext cx="11931941" cy="523220"/>
          </a:xfrm>
          <a:prstGeom prst="rect">
            <a:avLst/>
          </a:prstGeom>
          <a:noFill/>
        </p:spPr>
        <p:txBody>
          <a:bodyPr wrap="square" rtlCol="0">
            <a:spAutoFit/>
          </a:bodyPr>
          <a:lstStyle/>
          <a:p>
            <a:pPr algn="ctr"/>
            <a:r>
              <a:rPr lang="en-GB" sz="2800" dirty="0">
                <a:solidFill>
                  <a:schemeClr val="tx1">
                    <a:lumMod val="50000"/>
                    <a:lumOff val="50000"/>
                  </a:schemeClr>
                </a:solidFill>
                <a:latin typeface="Century Gothic" panose="020B0502020202020204" pitchFamily="34" charset="0"/>
                <a:ea typeface="Yu Gothic" panose="020B0400000000000000" pitchFamily="34" charset="-128"/>
              </a:rPr>
              <a:t>OUR </a:t>
            </a:r>
            <a:r>
              <a:rPr lang="en-GB" sz="2800" b="1" dirty="0">
                <a:solidFill>
                  <a:schemeClr val="tx1">
                    <a:lumMod val="50000"/>
                    <a:lumOff val="50000"/>
                  </a:schemeClr>
                </a:solidFill>
                <a:latin typeface="Century Gothic" panose="020B0502020202020204" pitchFamily="34" charset="0"/>
                <a:ea typeface="Yu Gothic" panose="020B0400000000000000" pitchFamily="34" charset="-128"/>
              </a:rPr>
              <a:t>GENDER PAY GAP </a:t>
            </a:r>
            <a:r>
              <a:rPr lang="en-GB" sz="2800" dirty="0">
                <a:solidFill>
                  <a:schemeClr val="tx1">
                    <a:lumMod val="50000"/>
                    <a:lumOff val="50000"/>
                  </a:schemeClr>
                </a:solidFill>
                <a:latin typeface="Century Gothic" panose="020B0502020202020204" pitchFamily="34" charset="0"/>
                <a:ea typeface="Yu Gothic" panose="020B0400000000000000" pitchFamily="34" charset="-128"/>
              </a:rPr>
              <a:t>Headline Figures</a:t>
            </a:r>
          </a:p>
        </p:txBody>
      </p:sp>
      <p:sp>
        <p:nvSpPr>
          <p:cNvPr id="10" name="Rectangle 9">
            <a:extLst>
              <a:ext uri="{FF2B5EF4-FFF2-40B4-BE49-F238E27FC236}">
                <a16:creationId xmlns:a16="http://schemas.microsoft.com/office/drawing/2014/main" id="{2B7E27FA-8309-499D-BEAF-EA6D08902BAC}"/>
              </a:ext>
            </a:extLst>
          </p:cNvPr>
          <p:cNvSpPr/>
          <p:nvPr/>
        </p:nvSpPr>
        <p:spPr>
          <a:xfrm>
            <a:off x="100669" y="92279"/>
            <a:ext cx="11990664" cy="6694415"/>
          </a:xfrm>
          <a:prstGeom prst="rect">
            <a:avLst/>
          </a:prstGeom>
          <a:noFill/>
          <a:ln w="19050">
            <a:solidFill>
              <a:srgbClr val="AF1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F1B57"/>
              </a:solidFill>
            </a:endParaRPr>
          </a:p>
        </p:txBody>
      </p:sp>
      <p:pic>
        <p:nvPicPr>
          <p:cNvPr id="24" name="Picture 23">
            <a:extLst>
              <a:ext uri="{FF2B5EF4-FFF2-40B4-BE49-F238E27FC236}">
                <a16:creationId xmlns:a16="http://schemas.microsoft.com/office/drawing/2014/main" id="{E2976E4E-ED63-4DED-810B-C025C29C2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962" y="6400647"/>
            <a:ext cx="2101276" cy="291741"/>
          </a:xfrm>
          <a:prstGeom prst="rect">
            <a:avLst/>
          </a:prstGeom>
        </p:spPr>
      </p:pic>
      <p:cxnSp>
        <p:nvCxnSpPr>
          <p:cNvPr id="3" name="Straight Connector 2">
            <a:extLst>
              <a:ext uri="{FF2B5EF4-FFF2-40B4-BE49-F238E27FC236}">
                <a16:creationId xmlns:a16="http://schemas.microsoft.com/office/drawing/2014/main" id="{85F4B415-E8FD-4C1F-BFF3-D8B790601850}"/>
              </a:ext>
            </a:extLst>
          </p:cNvPr>
          <p:cNvCxnSpPr>
            <a:cxnSpLocks/>
          </p:cNvCxnSpPr>
          <p:nvPr/>
        </p:nvCxnSpPr>
        <p:spPr>
          <a:xfrm>
            <a:off x="2968426" y="1065781"/>
            <a:ext cx="0" cy="5334866"/>
          </a:xfrm>
          <a:prstGeom prst="line">
            <a:avLst/>
          </a:prstGeom>
          <a:ln w="19050">
            <a:solidFill>
              <a:srgbClr val="AF1B5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B366E6C1-F51C-41B1-AC99-4563F5DE1E51}"/>
              </a:ext>
            </a:extLst>
          </p:cNvPr>
          <p:cNvGraphicFramePr/>
          <p:nvPr>
            <p:extLst>
              <p:ext uri="{D42A27DB-BD31-4B8C-83A1-F6EECF244321}">
                <p14:modId xmlns:p14="http://schemas.microsoft.com/office/powerpoint/2010/main" val="2719645685"/>
              </p:ext>
            </p:extLst>
          </p:nvPr>
        </p:nvGraphicFramePr>
        <p:xfrm>
          <a:off x="4007885" y="1501690"/>
          <a:ext cx="1821600" cy="1821600"/>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id="{A7FD1352-F935-4DF4-8E0A-4565E46AD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08" y="123718"/>
            <a:ext cx="578696" cy="942063"/>
          </a:xfrm>
          <a:prstGeom prst="rect">
            <a:avLst/>
          </a:prstGeom>
        </p:spPr>
      </p:pic>
      <p:sp>
        <p:nvSpPr>
          <p:cNvPr id="13" name="TextBox 12">
            <a:extLst>
              <a:ext uri="{FF2B5EF4-FFF2-40B4-BE49-F238E27FC236}">
                <a16:creationId xmlns:a16="http://schemas.microsoft.com/office/drawing/2014/main" id="{D28600DA-AB52-6662-B0AE-8A4F1CE28EF7}"/>
              </a:ext>
            </a:extLst>
          </p:cNvPr>
          <p:cNvSpPr txBox="1"/>
          <p:nvPr/>
        </p:nvSpPr>
        <p:spPr>
          <a:xfrm>
            <a:off x="3238667" y="765367"/>
            <a:ext cx="8696699" cy="2862322"/>
          </a:xfrm>
          <a:prstGeom prst="rect">
            <a:avLst/>
          </a:prstGeom>
          <a:noFill/>
        </p:spPr>
        <p:txBody>
          <a:bodyPr wrap="square">
            <a:spAutoFit/>
          </a:bodyPr>
          <a:lstStyle/>
          <a:p>
            <a:r>
              <a:rPr lang="en-GB" sz="1200" b="1" dirty="0">
                <a:solidFill>
                  <a:schemeClr val="tx1">
                    <a:lumMod val="50000"/>
                    <a:lumOff val="50000"/>
                  </a:schemeClr>
                </a:solidFill>
                <a:latin typeface="Century Gothic" panose="020B0502020202020204" pitchFamily="34" charset="0"/>
                <a:ea typeface="Yu Gothic" panose="020B0400000000000000" pitchFamily="34" charset="-128"/>
              </a:rPr>
              <a:t>How is Our Workforce Made Up?</a:t>
            </a:r>
          </a:p>
          <a:p>
            <a:endParaRPr lang="en-GB" sz="1200" b="1" dirty="0">
              <a:solidFill>
                <a:schemeClr val="tx1">
                  <a:lumMod val="50000"/>
                  <a:lumOff val="50000"/>
                </a:schemeClr>
              </a:solidFill>
              <a:latin typeface="Century Gothic" panose="020B0502020202020204" pitchFamily="34" charset="0"/>
              <a:ea typeface="Yu Gothic" panose="020B0400000000000000" pitchFamily="34" charset="-128"/>
            </a:endParaRPr>
          </a:p>
          <a:p>
            <a:pPr algn="l">
              <a:buFont typeface="Arial" panose="020B0604020202020204" pitchFamily="34" charset="0"/>
              <a:buChar char="•"/>
            </a:pPr>
            <a:r>
              <a:rPr lang="en-US" sz="1200" b="0" i="0" dirty="0">
                <a:solidFill>
                  <a:schemeClr val="tx1">
                    <a:lumMod val="50000"/>
                    <a:lumOff val="50000"/>
                  </a:schemeClr>
                </a:solidFill>
                <a:effectLst/>
                <a:latin typeface="Century Gothic" panose="020B0502020202020204" pitchFamily="34" charset="0"/>
              </a:rPr>
              <a:t>In the lower quartile, there are 87 (75.65%) number of Female to 28 (24.35%) number of Male.</a:t>
            </a:r>
          </a:p>
          <a:p>
            <a:pPr algn="l">
              <a:buFont typeface="Arial" panose="020B0604020202020204" pitchFamily="34" charset="0"/>
              <a:buChar char="•"/>
            </a:pPr>
            <a:endParaRPr lang="en-US" sz="1200" b="0" i="0" dirty="0">
              <a:solidFill>
                <a:schemeClr val="tx1">
                  <a:lumMod val="50000"/>
                  <a:lumOff val="50000"/>
                </a:schemeClr>
              </a:solidFill>
              <a:effectLst/>
              <a:latin typeface="Century Gothic" panose="020B0502020202020204" pitchFamily="34" charset="0"/>
            </a:endParaRPr>
          </a:p>
          <a:p>
            <a:pPr algn="l">
              <a:buFont typeface="Arial" panose="020B0604020202020204" pitchFamily="34" charset="0"/>
              <a:buChar char="•"/>
            </a:pPr>
            <a:r>
              <a:rPr lang="en-US" sz="1200" b="0" i="0" dirty="0">
                <a:solidFill>
                  <a:schemeClr val="tx1">
                    <a:lumMod val="50000"/>
                    <a:lumOff val="50000"/>
                  </a:schemeClr>
                </a:solidFill>
                <a:effectLst/>
                <a:latin typeface="Century Gothic" panose="020B0502020202020204" pitchFamily="34" charset="0"/>
              </a:rPr>
              <a:t>In the lower middle quartile, there are 95 (83.33%) number of Female to 19 (16.67%) number of Male</a:t>
            </a:r>
          </a:p>
          <a:p>
            <a:pPr algn="l">
              <a:buFont typeface="Arial" panose="020B0604020202020204" pitchFamily="34" charset="0"/>
              <a:buChar char="•"/>
            </a:pPr>
            <a:endParaRPr lang="en-US" sz="1200" b="0" i="0" dirty="0">
              <a:solidFill>
                <a:schemeClr val="tx1">
                  <a:lumMod val="50000"/>
                  <a:lumOff val="50000"/>
                </a:schemeClr>
              </a:solidFill>
              <a:effectLst/>
              <a:latin typeface="Century Gothic" panose="020B0502020202020204" pitchFamily="34" charset="0"/>
            </a:endParaRPr>
          </a:p>
          <a:p>
            <a:pPr algn="l">
              <a:buFont typeface="Arial" panose="020B0604020202020204" pitchFamily="34" charset="0"/>
              <a:buChar char="•"/>
            </a:pPr>
            <a:r>
              <a:rPr lang="en-US" sz="1200" b="0" i="0" dirty="0">
                <a:solidFill>
                  <a:schemeClr val="tx1">
                    <a:lumMod val="50000"/>
                    <a:lumOff val="50000"/>
                  </a:schemeClr>
                </a:solidFill>
                <a:effectLst/>
                <a:latin typeface="Century Gothic" panose="020B0502020202020204" pitchFamily="34" charset="0"/>
              </a:rPr>
              <a:t>In the upper middle quartile, there are 93 (80.87%) number of Female to 22 (19.13%) number of Male.</a:t>
            </a:r>
          </a:p>
          <a:p>
            <a:pPr algn="l">
              <a:buFont typeface="Arial" panose="020B0604020202020204" pitchFamily="34" charset="0"/>
              <a:buChar char="•"/>
            </a:pPr>
            <a:endParaRPr lang="en-US" sz="1200" b="0" i="0" dirty="0">
              <a:solidFill>
                <a:schemeClr val="tx1">
                  <a:lumMod val="50000"/>
                  <a:lumOff val="50000"/>
                </a:schemeClr>
              </a:solidFill>
              <a:effectLst/>
              <a:latin typeface="Century Gothic" panose="020B0502020202020204" pitchFamily="34" charset="0"/>
            </a:endParaRPr>
          </a:p>
          <a:p>
            <a:pPr algn="l">
              <a:buFont typeface="Arial" panose="020B0604020202020204" pitchFamily="34" charset="0"/>
              <a:buChar char="•"/>
            </a:pPr>
            <a:r>
              <a:rPr lang="en-US" sz="1200" b="0" i="0" dirty="0">
                <a:solidFill>
                  <a:schemeClr val="tx1">
                    <a:lumMod val="50000"/>
                    <a:lumOff val="50000"/>
                  </a:schemeClr>
                </a:solidFill>
                <a:effectLst/>
                <a:latin typeface="Century Gothic" panose="020B0502020202020204" pitchFamily="34" charset="0"/>
              </a:rPr>
              <a:t>In the upper quartile, there are 77 (67.54%) number of Female to 37 (32.46%) number of Male.</a:t>
            </a:r>
          </a:p>
          <a:p>
            <a:pPr algn="l"/>
            <a:endParaRPr lang="en-US" sz="1200" b="0" i="0" dirty="0">
              <a:solidFill>
                <a:schemeClr val="tx1">
                  <a:lumMod val="50000"/>
                  <a:lumOff val="50000"/>
                </a:schemeClr>
              </a:solidFill>
              <a:effectLst/>
              <a:latin typeface="Century Gothic" panose="020B0502020202020204" pitchFamily="34" charset="0"/>
            </a:endParaRPr>
          </a:p>
          <a:p>
            <a:pPr algn="l">
              <a:buFont typeface="Arial" panose="020B0604020202020204" pitchFamily="34" charset="0"/>
              <a:buChar char="•"/>
            </a:pPr>
            <a:r>
              <a:rPr lang="en-US" sz="1200" b="0" i="0" dirty="0">
                <a:solidFill>
                  <a:schemeClr val="tx1">
                    <a:lumMod val="50000"/>
                    <a:lumOff val="50000"/>
                  </a:schemeClr>
                </a:solidFill>
                <a:effectLst/>
                <a:latin typeface="Century Gothic" panose="020B0502020202020204" pitchFamily="34" charset="0"/>
              </a:rPr>
              <a:t>1 in 5 Female are high earners (upper quartile).</a:t>
            </a:r>
          </a:p>
          <a:p>
            <a:pPr algn="l">
              <a:buFont typeface="Arial" panose="020B0604020202020204" pitchFamily="34" charset="0"/>
              <a:buChar char="•"/>
            </a:pPr>
            <a:endParaRPr lang="en-US" sz="1200" b="0" i="0" dirty="0">
              <a:solidFill>
                <a:schemeClr val="tx1">
                  <a:lumMod val="50000"/>
                  <a:lumOff val="50000"/>
                </a:schemeClr>
              </a:solidFill>
              <a:effectLst/>
              <a:latin typeface="Century Gothic" panose="020B0502020202020204" pitchFamily="34" charset="0"/>
            </a:endParaRPr>
          </a:p>
          <a:p>
            <a:pPr algn="l">
              <a:buFont typeface="Arial" panose="020B0604020202020204" pitchFamily="34" charset="0"/>
              <a:buChar char="•"/>
            </a:pPr>
            <a:r>
              <a:rPr lang="en-US" sz="1200" b="0" i="0" dirty="0">
                <a:solidFill>
                  <a:schemeClr val="tx1">
                    <a:lumMod val="50000"/>
                    <a:lumOff val="50000"/>
                  </a:schemeClr>
                </a:solidFill>
                <a:effectLst/>
                <a:latin typeface="Century Gothic" panose="020B0502020202020204" pitchFamily="34" charset="0"/>
              </a:rPr>
              <a:t>1 in 4 Female are low earners (lower quartile).</a:t>
            </a:r>
          </a:p>
          <a:p>
            <a:pPr algn="l">
              <a:buFont typeface="Arial" panose="020B0604020202020204" pitchFamily="34" charset="0"/>
              <a:buChar char="•"/>
            </a:pPr>
            <a:endParaRPr lang="en-US" sz="1200" b="0" i="0" dirty="0">
              <a:solidFill>
                <a:srgbClr val="000000"/>
              </a:solidFill>
              <a:effectLst/>
              <a:latin typeface="Century Gothic" panose="020B0502020202020204" pitchFamily="34" charset="0"/>
            </a:endParaRPr>
          </a:p>
          <a:p>
            <a:pPr marL="171450" indent="-171450">
              <a:buFont typeface="Arial" panose="020B0604020202020204" pitchFamily="34" charset="0"/>
              <a:buChar char="•"/>
            </a:pPr>
            <a:endParaRPr lang="en-GB" sz="1200" dirty="0">
              <a:solidFill>
                <a:schemeClr val="tx1">
                  <a:lumMod val="50000"/>
                  <a:lumOff val="50000"/>
                </a:schemeClr>
              </a:solidFill>
              <a:latin typeface="Yu Gothic" panose="020B0400000000000000" pitchFamily="34" charset="-128"/>
              <a:ea typeface="Yu Gothic" panose="020B0400000000000000" pitchFamily="34" charset="-128"/>
            </a:endParaRPr>
          </a:p>
        </p:txBody>
      </p:sp>
      <p:sp>
        <p:nvSpPr>
          <p:cNvPr id="15" name="TextBox 14">
            <a:extLst>
              <a:ext uri="{FF2B5EF4-FFF2-40B4-BE49-F238E27FC236}">
                <a16:creationId xmlns:a16="http://schemas.microsoft.com/office/drawing/2014/main" id="{75E40275-ACB8-CD30-2956-D0D7ED838BFB}"/>
              </a:ext>
            </a:extLst>
          </p:cNvPr>
          <p:cNvSpPr txBox="1"/>
          <p:nvPr/>
        </p:nvSpPr>
        <p:spPr>
          <a:xfrm>
            <a:off x="159391" y="1247074"/>
            <a:ext cx="2809035" cy="5329664"/>
          </a:xfrm>
          <a:prstGeom prst="rect">
            <a:avLst/>
          </a:prstGeom>
          <a:noFill/>
        </p:spPr>
        <p:txBody>
          <a:bodyPr wrap="square">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lang="en-GB" sz="1600" b="1" spc="-10" dirty="0">
                <a:solidFill>
                  <a:prstClr val="black">
                    <a:lumMod val="50000"/>
                    <a:lumOff val="50000"/>
                  </a:prstClr>
                </a:solidFill>
                <a:latin typeface="Century Gothic"/>
                <a:cs typeface="Century Gothic"/>
              </a:rPr>
              <a:t>Our Gender Pay Gap</a:t>
            </a:r>
          </a:p>
          <a:p>
            <a:pPr marL="12700" marR="5080" lvl="0" indent="0" algn="just" defTabSz="914400" rtl="0" eaLnBrk="1" fontAlgn="auto" latinLnBrk="0" hangingPunct="1">
              <a:lnSpc>
                <a:spcPct val="100000"/>
              </a:lnSpc>
              <a:spcBef>
                <a:spcPts val="105"/>
              </a:spcBef>
              <a:spcAft>
                <a:spcPts val="0"/>
              </a:spcAft>
              <a:buClrTx/>
              <a:buSzTx/>
              <a:buFontTx/>
              <a:buNone/>
              <a:tabLst/>
              <a:defRPr/>
            </a:pPr>
            <a:endParaRPr lang="en-GB" sz="1600" b="1" spc="-10" dirty="0">
              <a:solidFill>
                <a:prstClr val="black">
                  <a:lumMod val="50000"/>
                  <a:lumOff val="50000"/>
                </a:prstClr>
              </a:solidFill>
              <a:latin typeface="Century Gothic"/>
              <a:cs typeface="Century Gothic"/>
            </a:endParaRPr>
          </a:p>
          <a:p>
            <a:pPr marL="298450" marR="5080" lvl="0" indent="-2857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lang="en-GB" sz="1200" spc="-10" dirty="0">
                <a:solidFill>
                  <a:schemeClr val="tx1">
                    <a:lumMod val="50000"/>
                    <a:lumOff val="50000"/>
                  </a:schemeClr>
                </a:solidFill>
                <a:latin typeface="Century Gothic"/>
                <a:cs typeface="Century Gothic"/>
              </a:rPr>
              <a:t>The data shows Oakland Primecare has improved its gender pay gap at the reporting date of April 2023 at 8.03% compared to figures reported for April 2022 (10.29%).   </a:t>
            </a:r>
          </a:p>
          <a:p>
            <a:pPr marL="298450" marR="5080" lvl="0" indent="-2857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endParaRPr lang="en-GB" sz="1200" spc="-10" dirty="0">
              <a:solidFill>
                <a:schemeClr val="tx1">
                  <a:lumMod val="50000"/>
                  <a:lumOff val="50000"/>
                </a:schemeClr>
              </a:solidFill>
              <a:latin typeface="Century Gothic"/>
              <a:cs typeface="Century Gothic"/>
            </a:endParaRPr>
          </a:p>
          <a:p>
            <a:pPr marL="298450" marR="5080" lvl="0" indent="-285750" algn="just">
              <a:spcBef>
                <a:spcPts val="105"/>
              </a:spcBef>
              <a:buFont typeface="Arial" panose="020B0604020202020204" pitchFamily="34" charset="0"/>
              <a:buChar char="•"/>
              <a:defRPr/>
            </a:pPr>
            <a:r>
              <a:rPr lang="en-GB" sz="1200" spc="-10" dirty="0">
                <a:solidFill>
                  <a:schemeClr val="tx1">
                    <a:lumMod val="50000"/>
                    <a:lumOff val="50000"/>
                  </a:schemeClr>
                </a:solidFill>
                <a:latin typeface="Century Gothic"/>
                <a:cs typeface="Century Gothic"/>
              </a:rPr>
              <a:t>The data submitted for this year is based on locations within Oakland Primecare. </a:t>
            </a:r>
          </a:p>
          <a:p>
            <a:pPr marL="298450" marR="5080" lvl="0" indent="-285750" algn="just">
              <a:spcBef>
                <a:spcPts val="105"/>
              </a:spcBef>
              <a:buFont typeface="Arial" panose="020B0604020202020204" pitchFamily="34" charset="0"/>
              <a:buChar char="•"/>
              <a:defRPr/>
            </a:pPr>
            <a:endParaRPr lang="en-GB" sz="1200" spc="-10" dirty="0">
              <a:solidFill>
                <a:schemeClr val="tx1">
                  <a:lumMod val="50000"/>
                  <a:lumOff val="50000"/>
                </a:schemeClr>
              </a:solidFill>
              <a:latin typeface="Century Gothic"/>
              <a:cs typeface="Century Gothic"/>
            </a:endParaRPr>
          </a:p>
          <a:p>
            <a:pPr marL="298450" marR="5080" indent="-285750" algn="just">
              <a:spcBef>
                <a:spcPts val="105"/>
              </a:spcBef>
              <a:buFont typeface="Arial" panose="020B0604020202020204" pitchFamily="34" charset="0"/>
              <a:buChar char="•"/>
              <a:defRPr/>
            </a:pPr>
            <a:r>
              <a:rPr lang="en-GB" sz="1200" spc="-10" dirty="0">
                <a:solidFill>
                  <a:schemeClr val="tx1">
                    <a:lumMod val="50000"/>
                    <a:lumOff val="50000"/>
                  </a:schemeClr>
                </a:solidFill>
                <a:latin typeface="Century Gothic"/>
                <a:cs typeface="Century Gothic"/>
              </a:rPr>
              <a:t>For there to be little or no gender pay gap, there would need to be the same ratio of men to women in each quartile band. </a:t>
            </a:r>
          </a:p>
          <a:p>
            <a:pPr marL="298450" marR="5080" indent="-285750" algn="just">
              <a:spcBef>
                <a:spcPts val="105"/>
              </a:spcBef>
              <a:buFont typeface="Arial" panose="020B0604020202020204" pitchFamily="34" charset="0"/>
              <a:buChar char="•"/>
              <a:defRPr/>
            </a:pPr>
            <a:endParaRPr lang="en-GB" sz="1200" spc="-10" dirty="0">
              <a:solidFill>
                <a:schemeClr val="tx1">
                  <a:lumMod val="50000"/>
                  <a:lumOff val="50000"/>
                </a:schemeClr>
              </a:solidFill>
              <a:latin typeface="Century Gothic"/>
              <a:cs typeface="Century Gothic"/>
            </a:endParaRPr>
          </a:p>
          <a:p>
            <a:pPr marL="298450" marR="5080" indent="-285750" algn="just">
              <a:spcBef>
                <a:spcPts val="105"/>
              </a:spcBef>
              <a:buFont typeface="Arial" panose="020B0604020202020204" pitchFamily="34" charset="0"/>
              <a:buChar char="•"/>
              <a:defRPr/>
            </a:pPr>
            <a:r>
              <a:rPr lang="en-GB" sz="1200" spc="-10" dirty="0">
                <a:solidFill>
                  <a:schemeClr val="tx1">
                    <a:lumMod val="50000"/>
                    <a:lumOff val="50000"/>
                  </a:schemeClr>
                </a:solidFill>
                <a:latin typeface="Century Gothic"/>
                <a:cs typeface="Century Gothic"/>
              </a:rPr>
              <a:t>Our workforce shows a higher percentage of women within each quartile </a:t>
            </a:r>
            <a:r>
              <a:rPr lang="en-GB" sz="1200" spc="-10" dirty="0">
                <a:solidFill>
                  <a:prstClr val="black">
                    <a:lumMod val="50000"/>
                    <a:lumOff val="50000"/>
                  </a:prstClr>
                </a:solidFill>
                <a:latin typeface="Century Gothic"/>
                <a:cs typeface="Century Gothic"/>
              </a:rPr>
              <a:t>and accounts for 76.8% of the workforce within Primecare Ltd.</a:t>
            </a:r>
          </a:p>
          <a:p>
            <a:pPr marL="298450" marR="5080" indent="-285750" algn="just">
              <a:spcBef>
                <a:spcPts val="105"/>
              </a:spcBef>
              <a:buFont typeface="Arial" panose="020B0604020202020204" pitchFamily="34" charset="0"/>
              <a:buChar char="•"/>
              <a:defRPr/>
            </a:pPr>
            <a:endParaRPr lang="en-GB" sz="1200" spc="-10" dirty="0">
              <a:solidFill>
                <a:prstClr val="black">
                  <a:lumMod val="50000"/>
                  <a:lumOff val="50000"/>
                </a:prstClr>
              </a:solidFill>
              <a:latin typeface="Century Gothic"/>
              <a:cs typeface="Century Gothic"/>
            </a:endParaRPr>
          </a:p>
          <a:p>
            <a:pPr marL="298450" marR="5080" lvl="0" indent="-2857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endParaRPr lang="en-GB" sz="1200" spc="-10" dirty="0">
              <a:solidFill>
                <a:prstClr val="black">
                  <a:lumMod val="50000"/>
                  <a:lumOff val="50000"/>
                </a:prstClr>
              </a:solidFill>
              <a:latin typeface="Century Gothic"/>
              <a:cs typeface="Century Gothic"/>
            </a:endParaRPr>
          </a:p>
        </p:txBody>
      </p:sp>
      <p:grpSp>
        <p:nvGrpSpPr>
          <p:cNvPr id="17" name="Group 16">
            <a:extLst>
              <a:ext uri="{FF2B5EF4-FFF2-40B4-BE49-F238E27FC236}">
                <a16:creationId xmlns:a16="http://schemas.microsoft.com/office/drawing/2014/main" id="{41687B40-5AE6-7E7E-D418-C6B55B0EEE3F}"/>
              </a:ext>
            </a:extLst>
          </p:cNvPr>
          <p:cNvGrpSpPr/>
          <p:nvPr/>
        </p:nvGrpSpPr>
        <p:grpSpPr>
          <a:xfrm>
            <a:off x="3260018" y="3323290"/>
            <a:ext cx="7551611" cy="2872583"/>
            <a:chOff x="3350989" y="3180747"/>
            <a:chExt cx="7551611" cy="3125594"/>
          </a:xfrm>
        </p:grpSpPr>
        <p:graphicFrame>
          <p:nvGraphicFramePr>
            <p:cNvPr id="115" name="Chart 114">
              <a:extLst>
                <a:ext uri="{FF2B5EF4-FFF2-40B4-BE49-F238E27FC236}">
                  <a16:creationId xmlns:a16="http://schemas.microsoft.com/office/drawing/2014/main" id="{D855800D-1451-423D-BEE2-DE6E7C8D94EC}"/>
                </a:ext>
              </a:extLst>
            </p:cNvPr>
            <p:cNvGraphicFramePr/>
            <p:nvPr>
              <p:extLst>
                <p:ext uri="{D42A27DB-BD31-4B8C-83A1-F6EECF244321}">
                  <p14:modId xmlns:p14="http://schemas.microsoft.com/office/powerpoint/2010/main" val="2259936803"/>
                </p:ext>
              </p:extLst>
            </p:nvPr>
          </p:nvGraphicFramePr>
          <p:xfrm>
            <a:off x="4010591" y="4298457"/>
            <a:ext cx="1821600" cy="1821600"/>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a:extLst>
                <a:ext uri="{FF2B5EF4-FFF2-40B4-BE49-F238E27FC236}">
                  <a16:creationId xmlns:a16="http://schemas.microsoft.com/office/drawing/2014/main" id="{710E2A71-3941-BC17-CD9F-49E7CFF01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0989" y="3180747"/>
              <a:ext cx="7551611" cy="3125594"/>
            </a:xfrm>
            <a:prstGeom prst="rect">
              <a:avLst/>
            </a:prstGeom>
            <a:noFill/>
            <a:ln>
              <a:solidFill>
                <a:srgbClr val="E72276"/>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F6832C-07D3-0D46-C8D2-364C7BFD16F4}"/>
                </a:ext>
              </a:extLst>
            </p:cNvPr>
            <p:cNvSpPr/>
            <p:nvPr/>
          </p:nvSpPr>
          <p:spPr>
            <a:xfrm>
              <a:off x="4210050" y="5356310"/>
              <a:ext cx="558800" cy="736323"/>
            </a:xfrm>
            <a:prstGeom prst="rect">
              <a:avLst/>
            </a:prstGeom>
            <a:solidFill>
              <a:srgbClr val="E72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DB1567F-DBB9-56DA-BF62-E88BEB20F757}"/>
                </a:ext>
              </a:extLst>
            </p:cNvPr>
            <p:cNvSpPr/>
            <p:nvPr/>
          </p:nvSpPr>
          <p:spPr>
            <a:xfrm>
              <a:off x="5867757" y="5606388"/>
              <a:ext cx="558800" cy="486245"/>
            </a:xfrm>
            <a:prstGeom prst="rect">
              <a:avLst/>
            </a:prstGeom>
            <a:solidFill>
              <a:srgbClr val="E72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AC3170E-8191-A11D-2494-9F176454C762}"/>
                </a:ext>
              </a:extLst>
            </p:cNvPr>
            <p:cNvSpPr/>
            <p:nvPr/>
          </p:nvSpPr>
          <p:spPr>
            <a:xfrm>
              <a:off x="7511412" y="5530188"/>
              <a:ext cx="558800" cy="562445"/>
            </a:xfrm>
            <a:prstGeom prst="rect">
              <a:avLst/>
            </a:prstGeom>
            <a:solidFill>
              <a:srgbClr val="E72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588B4F2-84DA-2C76-F01F-B79BB5770C42}"/>
                </a:ext>
              </a:extLst>
            </p:cNvPr>
            <p:cNvSpPr/>
            <p:nvPr/>
          </p:nvSpPr>
          <p:spPr>
            <a:xfrm>
              <a:off x="9164593" y="5131607"/>
              <a:ext cx="558800" cy="961026"/>
            </a:xfrm>
            <a:prstGeom prst="rect">
              <a:avLst/>
            </a:prstGeom>
            <a:solidFill>
              <a:srgbClr val="E72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BF37D1E-455F-4B85-34F4-623B63D68C3B}"/>
                </a:ext>
              </a:extLst>
            </p:cNvPr>
            <p:cNvSpPr/>
            <p:nvPr/>
          </p:nvSpPr>
          <p:spPr>
            <a:xfrm>
              <a:off x="4856998" y="3881991"/>
              <a:ext cx="558800" cy="2210642"/>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764C917-FF49-0B0F-26B5-1AB741CE3AFC}"/>
                </a:ext>
              </a:extLst>
            </p:cNvPr>
            <p:cNvSpPr/>
            <p:nvPr/>
          </p:nvSpPr>
          <p:spPr>
            <a:xfrm>
              <a:off x="6524956" y="3671021"/>
              <a:ext cx="558800" cy="2421611"/>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0042BA7-12EA-F40D-1ACA-8805165019B6}"/>
                </a:ext>
              </a:extLst>
            </p:cNvPr>
            <p:cNvSpPr/>
            <p:nvPr/>
          </p:nvSpPr>
          <p:spPr>
            <a:xfrm>
              <a:off x="8173374" y="3734139"/>
              <a:ext cx="558800" cy="2358494"/>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7ADBF27-7AA1-9C82-DAAD-FC25FB8FBF8F}"/>
                </a:ext>
              </a:extLst>
            </p:cNvPr>
            <p:cNvSpPr/>
            <p:nvPr/>
          </p:nvSpPr>
          <p:spPr>
            <a:xfrm>
              <a:off x="9821792" y="4131999"/>
              <a:ext cx="558800" cy="1960633"/>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3E5CE34F-3F20-A058-23AC-742B54AD47F3}"/>
              </a:ext>
            </a:extLst>
          </p:cNvPr>
          <p:cNvSpPr/>
          <p:nvPr/>
        </p:nvSpPr>
        <p:spPr>
          <a:xfrm>
            <a:off x="4636424" y="6376663"/>
            <a:ext cx="132425" cy="155383"/>
          </a:xfrm>
          <a:prstGeom prst="rect">
            <a:avLst/>
          </a:prstGeom>
          <a:solidFill>
            <a:srgbClr val="E72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5B50378-5500-DA7E-C46C-CA629A6BC26B}"/>
              </a:ext>
            </a:extLst>
          </p:cNvPr>
          <p:cNvSpPr/>
          <p:nvPr/>
        </p:nvSpPr>
        <p:spPr>
          <a:xfrm>
            <a:off x="6211556" y="6376663"/>
            <a:ext cx="132425" cy="155383"/>
          </a:xfrm>
          <a:prstGeom prst="rect">
            <a:avLst/>
          </a:prstGeom>
          <a:solidFill>
            <a:srgbClr val="C29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D7663ED-F7F5-9277-5652-5B408C6907B9}"/>
              </a:ext>
            </a:extLst>
          </p:cNvPr>
          <p:cNvSpPr txBox="1"/>
          <p:nvPr/>
        </p:nvSpPr>
        <p:spPr>
          <a:xfrm>
            <a:off x="4768849" y="6320069"/>
            <a:ext cx="510540" cy="261610"/>
          </a:xfrm>
          <a:prstGeom prst="rect">
            <a:avLst/>
          </a:prstGeom>
          <a:noFill/>
        </p:spPr>
        <p:txBody>
          <a:bodyPr wrap="square" rtlCol="0">
            <a:spAutoFit/>
          </a:bodyPr>
          <a:lstStyle/>
          <a:p>
            <a:r>
              <a:rPr lang="en-GB" sz="1100" dirty="0"/>
              <a:t>Male</a:t>
            </a:r>
          </a:p>
        </p:txBody>
      </p:sp>
      <p:sp>
        <p:nvSpPr>
          <p:cNvPr id="22" name="TextBox 21">
            <a:extLst>
              <a:ext uri="{FF2B5EF4-FFF2-40B4-BE49-F238E27FC236}">
                <a16:creationId xmlns:a16="http://schemas.microsoft.com/office/drawing/2014/main" id="{4BCFBBF7-28C6-B20A-BF7F-8EEED78D8E30}"/>
              </a:ext>
            </a:extLst>
          </p:cNvPr>
          <p:cNvSpPr txBox="1"/>
          <p:nvPr/>
        </p:nvSpPr>
        <p:spPr>
          <a:xfrm>
            <a:off x="6343980" y="6315606"/>
            <a:ext cx="643555" cy="261610"/>
          </a:xfrm>
          <a:prstGeom prst="rect">
            <a:avLst/>
          </a:prstGeom>
          <a:noFill/>
        </p:spPr>
        <p:txBody>
          <a:bodyPr wrap="square" rtlCol="0">
            <a:spAutoFit/>
          </a:bodyPr>
          <a:lstStyle/>
          <a:p>
            <a:r>
              <a:rPr lang="en-GB" sz="1100" dirty="0"/>
              <a:t>Female</a:t>
            </a:r>
          </a:p>
        </p:txBody>
      </p:sp>
    </p:spTree>
    <p:extLst>
      <p:ext uri="{BB962C8B-B14F-4D97-AF65-F5344CB8AC3E}">
        <p14:creationId xmlns:p14="http://schemas.microsoft.com/office/powerpoint/2010/main" val="363080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CB63-6960-DA4E-852E-C092D946E0A2}"/>
              </a:ext>
            </a:extLst>
          </p:cNvPr>
          <p:cNvSpPr txBox="1">
            <a:spLocks/>
          </p:cNvSpPr>
          <p:nvPr/>
        </p:nvSpPr>
        <p:spPr>
          <a:xfrm>
            <a:off x="1044710" y="480042"/>
            <a:ext cx="8612218" cy="557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ABSerif" panose="00000500000000000000" pitchFamily="50" charset="0"/>
                <a:ea typeface="+mj-ea"/>
                <a:cs typeface="+mj-cs"/>
              </a:rPr>
              <a:t>Gender Pay Gap  </a:t>
            </a:r>
            <a:endParaRPr kumimoji="0" lang="en-US" sz="2800" b="0" i="0" u="none" strike="noStrike" kern="1200" cap="none" spc="0" normalizeH="0" baseline="0" noProof="0" dirty="0">
              <a:ln>
                <a:noFill/>
              </a:ln>
              <a:solidFill>
                <a:prstClr val="black">
                  <a:lumMod val="50000"/>
                  <a:lumOff val="50000"/>
                </a:prstClr>
              </a:solidFill>
              <a:effectLst/>
              <a:uLnTx/>
              <a:uFillTx/>
              <a:latin typeface="ABSerif" panose="00000500000000000000" pitchFamily="50" charset="0"/>
              <a:ea typeface="+mj-ea"/>
              <a:cs typeface="Arial" panose="020B0604020202020204" pitchFamily="34" charset="0"/>
            </a:endParaRPr>
          </a:p>
        </p:txBody>
      </p:sp>
      <p:sp>
        <p:nvSpPr>
          <p:cNvPr id="9" name="TextBox 8">
            <a:extLst>
              <a:ext uri="{FF2B5EF4-FFF2-40B4-BE49-F238E27FC236}">
                <a16:creationId xmlns:a16="http://schemas.microsoft.com/office/drawing/2014/main" id="{CF7B047E-299F-447F-A6C4-514C7FAB1EDA}"/>
              </a:ext>
            </a:extLst>
          </p:cNvPr>
          <p:cNvSpPr txBox="1"/>
          <p:nvPr/>
        </p:nvSpPr>
        <p:spPr>
          <a:xfrm>
            <a:off x="252412" y="1673519"/>
            <a:ext cx="11119652" cy="3613810"/>
          </a:xfrm>
          <a:prstGeom prst="rect">
            <a:avLst/>
          </a:prstGeom>
          <a:noFill/>
        </p:spPr>
        <p:txBody>
          <a:bodyPr wrap="square">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lang="en-GB" sz="1200" b="1"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WHY DO WE HAVE A GENDER PAY GAP? </a:t>
            </a:r>
          </a:p>
          <a:p>
            <a:pPr marL="12700" marR="508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The data shows Oakland Care has improved its gender pay gap at the reporting date of April 2023 compared to figures reported for April 2022 and continues to trend lower than </a:t>
            </a:r>
            <a:r>
              <a:rPr kumimoji="0" lang="en-GB" sz="1200" b="0" i="0" u="none" strike="noStrike" kern="1200" cap="none" spc="-10" normalizeH="0" baseline="0" noProof="0" dirty="0" err="1">
                <a:ln>
                  <a:noFill/>
                </a:ln>
                <a:solidFill>
                  <a:prstClr val="black">
                    <a:lumMod val="50000"/>
                    <a:lumOff val="50000"/>
                  </a:prstClr>
                </a:solidFill>
                <a:effectLst/>
                <a:uLnTx/>
                <a:uFillTx/>
                <a:latin typeface="Century Gothic"/>
                <a:ea typeface="+mn-ea"/>
                <a:cs typeface="Century Gothic"/>
              </a:rPr>
              <a:t>th</a:t>
            </a:r>
            <a:r>
              <a:rPr lang="en-GB" sz="1200" spc="-10" dirty="0">
                <a:solidFill>
                  <a:prstClr val="black">
                    <a:lumMod val="50000"/>
                    <a:lumOff val="50000"/>
                  </a:prstClr>
                </a:solidFill>
                <a:latin typeface="Century Gothic"/>
                <a:cs typeface="Century Gothic"/>
              </a:rPr>
              <a:t>e UK average.  </a:t>
            </a: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 </a:t>
            </a:r>
            <a:endParaRPr lang="en-GB" sz="1200" spc="-10" dirty="0">
              <a:solidFill>
                <a:prstClr val="black">
                  <a:lumMod val="50000"/>
                  <a:lumOff val="50000"/>
                </a:prstClr>
              </a:solidFill>
              <a:latin typeface="Century Gothic"/>
              <a:cs typeface="Century Gothic"/>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endParaRPr lang="en-GB" sz="1200" spc="-10" dirty="0">
              <a:solidFill>
                <a:prstClr val="black">
                  <a:lumMod val="50000"/>
                  <a:lumOff val="50000"/>
                </a:prstClr>
              </a:solidFill>
              <a:latin typeface="Century Gothic"/>
              <a:cs typeface="Century Gothic"/>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Our gender pay gap is as a result of the distribution of female workers across the four quartiles and because traditionally female workers are more likely to hold frontline lower paid or part time roles which is also the case in Oakland Primecare.  Our workforce has a higher percentage of women within each quartile and women account for 76.8% of the workforce within Primecare Ltd</a:t>
            </a:r>
            <a:r>
              <a:rPr kumimoji="0" lang="en-GB" sz="1200" b="1"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 </a:t>
            </a:r>
          </a:p>
          <a:p>
            <a:pPr marL="12700" marR="5080" algn="just">
              <a:defRPr/>
            </a:pPr>
            <a:endParaRPr lang="en-GB" sz="1200" spc="-10" dirty="0">
              <a:solidFill>
                <a:prstClr val="black">
                  <a:lumMod val="50000"/>
                  <a:lumOff val="50000"/>
                </a:prstClr>
              </a:solidFill>
              <a:latin typeface="Century Gothic"/>
              <a:cs typeface="Century Gothic"/>
            </a:endParaRPr>
          </a:p>
          <a:p>
            <a:pPr marL="12700" marR="5080" algn="just">
              <a:defRPr/>
            </a:pPr>
            <a:r>
              <a:rPr lang="en-GB" sz="1200" spc="-10" dirty="0">
                <a:solidFill>
                  <a:prstClr val="black">
                    <a:lumMod val="50000"/>
                    <a:lumOff val="50000"/>
                  </a:prstClr>
                </a:solidFill>
                <a:latin typeface="Century Gothic"/>
                <a:cs typeface="Century Gothic"/>
              </a:rPr>
              <a:t>We are confident that our gender pay gap is not because we pay men and women differently for the same or equivalent work. Instead, our gender pay gap is because men and women work in different roles and those roles have different salaries.   Across the UK economy, women are more likely than men to have had breaks from work that have affected their career progression, for example to bring up children and they are also more likely to work part time, and many of the jobs that are available across the UK on a part-time basis are relatively low paid. This pattern from the UK economy is reflected in the make-up of Oakland Primecare where the majority of part time roles are held by women (146) compared to men (27).  </a:t>
            </a:r>
            <a:endParaRPr lang="en-GB" sz="1200" b="1" spc="-10" dirty="0">
              <a:solidFill>
                <a:prstClr val="black">
                  <a:lumMod val="50000"/>
                  <a:lumOff val="50000"/>
                </a:prstClr>
              </a:solidFill>
              <a:latin typeface="Century Gothic"/>
              <a:cs typeface="Century Gothic"/>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We remain committed to equal opportunities and equal treatment for all employees, regardless of sex, race, religion or belief, age, marriage or civil partnership, pregnancy/maternity, sexual orientation, gender reassignment or disability</a:t>
            </a:r>
            <a:r>
              <a:rPr lang="en-GB" sz="1200" spc="-10" dirty="0">
                <a:solidFill>
                  <a:prstClr val="black">
                    <a:lumMod val="50000"/>
                    <a:lumOff val="50000"/>
                  </a:prstClr>
                </a:solidFill>
                <a:latin typeface="Century Gothic"/>
                <a:cs typeface="Century Gothic"/>
              </a:rPr>
              <a:t> and w</a:t>
            </a: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e have a clear policy of paying employees equally for the same or equivalent work, regardless of their sex (or anything else listed above). </a:t>
            </a:r>
          </a:p>
          <a:p>
            <a:pPr marL="12700" marR="5080" lvl="0" indent="0" algn="just" defTabSz="914400" rtl="0" eaLnBrk="1" fontAlgn="auto" latinLnBrk="0" hangingPunct="1">
              <a:lnSpc>
                <a:spcPct val="100000"/>
              </a:lnSpc>
              <a:spcBef>
                <a:spcPts val="105"/>
              </a:spcBef>
              <a:spcAft>
                <a:spcPts val="0"/>
              </a:spcAft>
              <a:buClrTx/>
              <a:buSzTx/>
              <a:buFontTx/>
              <a:buNone/>
              <a:tabLst/>
              <a:defRPr/>
            </a:pPr>
            <a:endParaRPr kumimoji="0" lang="en-GB" sz="1200" b="0" i="0" u="none" strike="noStrike" kern="1200" cap="none" spc="-10" normalizeH="0" baseline="0" noProof="0" dirty="0">
              <a:ln>
                <a:noFill/>
              </a:ln>
              <a:solidFill>
                <a:srgbClr val="971985">
                  <a:lumMod val="60000"/>
                  <a:lumOff val="40000"/>
                </a:srgbClr>
              </a:solidFill>
              <a:effectLst/>
              <a:uLnTx/>
              <a:uFillTx/>
              <a:latin typeface="Century Gothic"/>
              <a:ea typeface="+mn-ea"/>
              <a:cs typeface="Century Gothic"/>
            </a:endParaRPr>
          </a:p>
        </p:txBody>
      </p:sp>
    </p:spTree>
    <p:extLst>
      <p:ext uri="{BB962C8B-B14F-4D97-AF65-F5344CB8AC3E}">
        <p14:creationId xmlns:p14="http://schemas.microsoft.com/office/powerpoint/2010/main" val="165445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4E23F-5FA0-D0D3-1DE0-4D5F693FD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77455-5D5E-731B-C0BA-27434FB2967F}"/>
              </a:ext>
            </a:extLst>
          </p:cNvPr>
          <p:cNvSpPr txBox="1">
            <a:spLocks/>
          </p:cNvSpPr>
          <p:nvPr/>
        </p:nvSpPr>
        <p:spPr>
          <a:xfrm>
            <a:off x="1044710" y="480042"/>
            <a:ext cx="8612218" cy="557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ABSerif" panose="00000500000000000000" pitchFamily="50" charset="0"/>
                <a:ea typeface="+mj-ea"/>
                <a:cs typeface="+mj-cs"/>
              </a:rPr>
              <a:t>Gender Pay Gap  </a:t>
            </a:r>
            <a:endParaRPr kumimoji="0" lang="en-US" sz="2800" b="0" i="0" u="none" strike="noStrike" kern="1200" cap="none" spc="0" normalizeH="0" baseline="0" noProof="0" dirty="0">
              <a:ln>
                <a:noFill/>
              </a:ln>
              <a:solidFill>
                <a:prstClr val="black">
                  <a:lumMod val="50000"/>
                  <a:lumOff val="50000"/>
                </a:prstClr>
              </a:solidFill>
              <a:effectLst/>
              <a:uLnTx/>
              <a:uFillTx/>
              <a:latin typeface="ABSerif" panose="00000500000000000000" pitchFamily="50" charset="0"/>
              <a:ea typeface="+mj-ea"/>
              <a:cs typeface="Arial" panose="020B0604020202020204" pitchFamily="34" charset="0"/>
            </a:endParaRPr>
          </a:p>
        </p:txBody>
      </p:sp>
      <p:sp>
        <p:nvSpPr>
          <p:cNvPr id="9" name="TextBox 8">
            <a:extLst>
              <a:ext uri="{FF2B5EF4-FFF2-40B4-BE49-F238E27FC236}">
                <a16:creationId xmlns:a16="http://schemas.microsoft.com/office/drawing/2014/main" id="{C56A2D7E-029D-AD2C-8AE7-AE10EFDC1AEB}"/>
              </a:ext>
            </a:extLst>
          </p:cNvPr>
          <p:cNvSpPr txBox="1"/>
          <p:nvPr/>
        </p:nvSpPr>
        <p:spPr>
          <a:xfrm>
            <a:off x="252412" y="1673519"/>
            <a:ext cx="11119652" cy="3939540"/>
          </a:xfrm>
          <a:prstGeom prst="rect">
            <a:avLst/>
          </a:prstGeom>
          <a:noFill/>
        </p:spPr>
        <p:txBody>
          <a:bodyPr wrap="square">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lang="en-GB" sz="1200" b="1"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ADDRESSING THE GENDER PAY GAP</a:t>
            </a:r>
          </a:p>
          <a:p>
            <a:pPr marL="12700" marR="5080" lvl="0" indent="0" algn="just" defTabSz="914400" rtl="0" eaLnBrk="1" fontAlgn="auto" latinLnBrk="0" hangingPunct="1">
              <a:lnSpc>
                <a:spcPct val="100000"/>
              </a:lnSpc>
              <a:spcBef>
                <a:spcPts val="105"/>
              </a:spcBef>
              <a:spcAft>
                <a:spcPts val="0"/>
              </a:spcAft>
              <a:buClrTx/>
              <a:buSzTx/>
              <a:buFontTx/>
              <a:buNone/>
              <a:tabLst/>
              <a:defRPr/>
            </a:pPr>
            <a:endPar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endParaRPr>
          </a:p>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In 2022, we committed to rolling out the following actions over the course of 2023 and as a reminder these are set out below along with an indication of progress against each action:</a:t>
            </a:r>
          </a:p>
          <a:p>
            <a:pPr marL="641350" marR="5080" lvl="1" indent="-1714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Embed a values based approach to recruitment – we rolled out a recruitment HODs masterclass to further embed our approach to values based recruitment.   This is an ongoing programme which is mandatory for all managers in the business </a:t>
            </a:r>
            <a:r>
              <a:rPr kumimoji="0" lang="en-GB" sz="1200" b="1" i="1"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(ongoing and completed)</a:t>
            </a:r>
          </a:p>
          <a:p>
            <a:pPr marL="641350" marR="5080" lvl="1" indent="-1714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Implement actions developed as a response to the employee engagement survey – this is ongoing linked to the development of an employee value proposition. </a:t>
            </a:r>
            <a:r>
              <a:rPr kumimoji="0" lang="en-GB" sz="1200" b="1" i="1"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(completed)</a:t>
            </a:r>
          </a:p>
          <a:p>
            <a:pPr marL="641350" marR="5080" lvl="1" indent="-1714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Implement a talent management framework to include succession planning and a leadership development programme.  The Talent Management Framework and leadership development programme were both launched successfully in 2023.  We now have a rolling programme of talent management and leadership development led at SLT level for the business.  The next phase of development is to develop a programme for new and aspiring managers in addition to a graduate trainee programme in the long term.  </a:t>
            </a:r>
            <a:endParaRPr kumimoji="0" lang="en-GB" sz="1200" b="1" i="1"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endParaRPr>
          </a:p>
          <a:p>
            <a:pPr marL="641350" marR="5080" lvl="1" indent="-1714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Embed the reward and recognition framework  </a:t>
            </a:r>
            <a:r>
              <a:rPr kumimoji="0" lang="en-GB" sz="1200" b="1" i="1"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(completed)</a:t>
            </a:r>
          </a:p>
          <a:p>
            <a:pPr marL="12700" marR="5080" lvl="0" indent="0" algn="just" defTabSz="914400" rtl="0" eaLnBrk="1" fontAlgn="auto" latinLnBrk="0" hangingPunct="1">
              <a:lnSpc>
                <a:spcPct val="100000"/>
              </a:lnSpc>
              <a:spcBef>
                <a:spcPts val="105"/>
              </a:spcBef>
              <a:spcAft>
                <a:spcPts val="0"/>
              </a:spcAft>
              <a:buClrTx/>
              <a:buSzTx/>
              <a:buFontTx/>
              <a:buNone/>
              <a:tabLst/>
              <a:defRPr/>
            </a:pPr>
            <a:endPar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endParaRPr>
          </a:p>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We will continue to embed the actions above and </a:t>
            </a:r>
            <a:r>
              <a:rPr lang="en-GB" sz="1200" spc="-10" dirty="0">
                <a:solidFill>
                  <a:prstClr val="black">
                    <a:lumMod val="50000"/>
                    <a:lumOff val="50000"/>
                  </a:prstClr>
                </a:solidFill>
                <a:latin typeface="Century Gothic"/>
                <a:cs typeface="Century Gothic"/>
              </a:rPr>
              <a:t>in addition commit to the actions below: </a:t>
            </a: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 </a:t>
            </a:r>
          </a:p>
          <a:p>
            <a:pPr marL="641350" marR="5080" lvl="1" indent="-1714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GB" sz="1200" b="0" i="0" u="none" strike="noStrike" kern="1200" cap="none" spc="-10" normalizeH="0" baseline="0" noProof="0" dirty="0">
                <a:ln>
                  <a:noFill/>
                </a:ln>
                <a:solidFill>
                  <a:prstClr val="black">
                    <a:lumMod val="50000"/>
                    <a:lumOff val="50000"/>
                  </a:prstClr>
                </a:solidFill>
                <a:effectLst/>
                <a:uLnTx/>
                <a:uFillTx/>
                <a:latin typeface="Century Gothic"/>
                <a:ea typeface="+mn-ea"/>
                <a:cs typeface="Century Gothic"/>
              </a:rPr>
              <a:t>Continue to embed and monitor the operation of our talent management process, particularly for frontline roles where there is traditionally a higher concentration of female workers. </a:t>
            </a:r>
          </a:p>
          <a:p>
            <a:pPr marL="641350" marR="5080" lvl="1" indent="-1714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lang="en-GB" sz="1200" spc="-10" dirty="0">
                <a:solidFill>
                  <a:prstClr val="black">
                    <a:lumMod val="50000"/>
                    <a:lumOff val="50000"/>
                  </a:prstClr>
                </a:solidFill>
                <a:latin typeface="Century Gothic"/>
                <a:cs typeface="Century Gothic"/>
              </a:rPr>
              <a:t>Encourage the take up of shared </a:t>
            </a:r>
            <a:r>
              <a:rPr lang="en-GB" sz="1200" spc="-10">
                <a:solidFill>
                  <a:prstClr val="black">
                    <a:lumMod val="50000"/>
                    <a:lumOff val="50000"/>
                  </a:prstClr>
                </a:solidFill>
                <a:latin typeface="Century Gothic"/>
                <a:cs typeface="Century Gothic"/>
              </a:rPr>
              <a:t>parental leave </a:t>
            </a:r>
            <a:endParaRPr lang="en-GB" sz="1200" spc="-10" dirty="0">
              <a:solidFill>
                <a:prstClr val="black">
                  <a:lumMod val="50000"/>
                  <a:lumOff val="50000"/>
                </a:prstClr>
              </a:solidFill>
              <a:latin typeface="Century Gothic"/>
              <a:cs typeface="Century Gothic"/>
            </a:endParaRPr>
          </a:p>
          <a:p>
            <a:pPr marL="641350" marR="5080" lvl="1" indent="-171450" algn="just"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lang="en-GB" sz="1200" spc="-10" dirty="0">
                <a:solidFill>
                  <a:prstClr val="black">
                    <a:lumMod val="50000"/>
                    <a:lumOff val="50000"/>
                  </a:prstClr>
                </a:solidFill>
                <a:latin typeface="Century Gothic"/>
                <a:cs typeface="Century Gothic"/>
              </a:rPr>
              <a:t>Continue to monitor and report on the gender pay gap </a:t>
            </a:r>
          </a:p>
          <a:p>
            <a:pPr marL="12700" marR="5080" lvl="0" indent="0" algn="just" defTabSz="914400" rtl="0" eaLnBrk="1" fontAlgn="auto" latinLnBrk="0" hangingPunct="1">
              <a:lnSpc>
                <a:spcPct val="100000"/>
              </a:lnSpc>
              <a:spcBef>
                <a:spcPts val="105"/>
              </a:spcBef>
              <a:spcAft>
                <a:spcPts val="0"/>
              </a:spcAft>
              <a:buClrTx/>
              <a:buSzTx/>
              <a:buFontTx/>
              <a:buNone/>
              <a:tabLst/>
              <a:defRPr/>
            </a:pPr>
            <a:endParaRPr kumimoji="0" lang="en-GB" sz="1200" b="0" i="0" u="none" strike="noStrike" kern="1200" cap="none" spc="-10" normalizeH="0" baseline="0" noProof="0" dirty="0">
              <a:ln>
                <a:noFill/>
              </a:ln>
              <a:solidFill>
                <a:srgbClr val="971985">
                  <a:lumMod val="60000"/>
                  <a:lumOff val="40000"/>
                </a:srgbClr>
              </a:solidFill>
              <a:effectLst/>
              <a:uLnTx/>
              <a:uFillTx/>
              <a:latin typeface="Century Gothic"/>
              <a:ea typeface="+mn-ea"/>
              <a:cs typeface="Century Gothic"/>
            </a:endParaRPr>
          </a:p>
        </p:txBody>
      </p:sp>
    </p:spTree>
    <p:extLst>
      <p:ext uri="{BB962C8B-B14F-4D97-AF65-F5344CB8AC3E}">
        <p14:creationId xmlns:p14="http://schemas.microsoft.com/office/powerpoint/2010/main" val="3021483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323232"/>
      </a:dk2>
      <a:lt2>
        <a:srgbClr val="E3DED1"/>
      </a:lt2>
      <a:accent1>
        <a:srgbClr val="971985"/>
      </a:accent1>
      <a:accent2>
        <a:srgbClr val="A35D8D"/>
      </a:accent2>
      <a:accent3>
        <a:srgbClr val="B991A9"/>
      </a:accent3>
      <a:accent4>
        <a:srgbClr val="E5D3DB"/>
      </a:accent4>
      <a:accent5>
        <a:srgbClr val="CF396B"/>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68449</TotalTime>
  <Words>1538</Words>
  <Application>Microsoft Office PowerPoint</Application>
  <PresentationFormat>Widescreen</PresentationFormat>
  <Paragraphs>140</Paragraphs>
  <Slides>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Yu Gothic</vt:lpstr>
      <vt:lpstr>ABSerif</vt:lpstr>
      <vt:lpstr>Aptos</vt: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Wood</dc:creator>
  <cp:lastModifiedBy>Mo Quadri</cp:lastModifiedBy>
  <cp:revision>238</cp:revision>
  <cp:lastPrinted>2024-03-18T19:13:11Z</cp:lastPrinted>
  <dcterms:created xsi:type="dcterms:W3CDTF">2020-07-17T11:32:36Z</dcterms:created>
  <dcterms:modified xsi:type="dcterms:W3CDTF">2024-03-26T18:37:10Z</dcterms:modified>
</cp:coreProperties>
</file>